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it Thakur" initials="A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9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676438-D5D9-4EE8-B097-D54DBD115862}" type="datetimeFigureOut">
              <a:rPr lang="en-IN" smtClean="0"/>
              <a:t>31-01-2023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09080-E801-4873-BA63-674E7C7E59B9}" type="slidenum">
              <a:rPr lang="en-IN" smtClean="0"/>
              <a:t>‹#›</a:t>
            </a:fld>
            <a:endParaRPr lang="en-IN"/>
          </a:p>
        </p:txBody>
      </p:sp>
    </p:spTree>
    <p:extLst>
      <p:ext uri="{BB962C8B-B14F-4D97-AF65-F5344CB8AC3E}">
        <p14:creationId xmlns:p14="http://schemas.microsoft.com/office/powerpoint/2010/main" val="2058141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21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879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262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796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7660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0185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912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668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2181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4892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008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592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964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048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4948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4446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42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8035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4925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7812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9463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7086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6379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917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02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107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659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8988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5098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7259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9157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862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2117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235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3243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843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9771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82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8398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546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4896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616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6991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4321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203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31285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9044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53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5608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9564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14101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20399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49113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33259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18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0746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107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34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2706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15866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35329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71231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87828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55613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0641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8643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92488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8744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32710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7050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52364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94170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21422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69849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8227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33550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0" name="Google Shape;770;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539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0439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50427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082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3700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64145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3962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3798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85284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64992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4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2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F5525AA-580A-457B-9BB6-EFAD53A863E4}" type="datetime1">
              <a:rPr lang="en-IN" smtClean="0"/>
              <a:t>31-01-2023</a:t>
            </a:fld>
            <a:endParaRPr lang="en-IN"/>
          </a:p>
        </p:txBody>
      </p:sp>
      <p:sp>
        <p:nvSpPr>
          <p:cNvPr id="5" name="Footer Placeholder 4"/>
          <p:cNvSpPr>
            <a:spLocks noGrp="1"/>
          </p:cNvSpPr>
          <p:nvPr>
            <p:ph type="ftr" sz="quarter" idx="11"/>
          </p:nvPr>
        </p:nvSpPr>
        <p:spPr/>
        <p:txBody>
          <a:bodyPr/>
          <a:lstStyle/>
          <a:p>
            <a:r>
              <a:rPr lang="en-US"/>
              <a:t>Department of Computer Science and Engineering</a:t>
            </a:r>
            <a:endParaRPr lang="en-IN"/>
          </a:p>
        </p:txBody>
      </p:sp>
      <p:sp>
        <p:nvSpPr>
          <p:cNvPr id="6" name="Slide Number Placeholder 5"/>
          <p:cNvSpPr>
            <a:spLocks noGrp="1"/>
          </p:cNvSpPr>
          <p:nvPr>
            <p:ph type="sldNum" sz="quarter" idx="12"/>
          </p:nvPr>
        </p:nvSpPr>
        <p:spPr/>
        <p:txBody>
          <a:bodyPr/>
          <a:lstStyle/>
          <a:p>
            <a:fld id="{2B678679-11C0-45E7-99B9-A227956C6059}"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ADA6909-860B-4BE9-8412-D97DD8097741}" type="datetime1">
              <a:rPr lang="en-IN" smtClean="0"/>
              <a:t>31-01-2023</a:t>
            </a:fld>
            <a:endParaRPr lang="en-IN"/>
          </a:p>
        </p:txBody>
      </p:sp>
      <p:sp>
        <p:nvSpPr>
          <p:cNvPr id="5" name="Footer Placeholder 4"/>
          <p:cNvSpPr>
            <a:spLocks noGrp="1"/>
          </p:cNvSpPr>
          <p:nvPr>
            <p:ph type="ftr" sz="quarter" idx="11"/>
          </p:nvPr>
        </p:nvSpPr>
        <p:spPr/>
        <p:txBody>
          <a:bodyPr/>
          <a:lstStyle/>
          <a:p>
            <a:r>
              <a:rPr lang="en-US"/>
              <a:t>Department of Computer Science and Engineering</a:t>
            </a:r>
            <a:endParaRPr lang="en-IN"/>
          </a:p>
        </p:txBody>
      </p:sp>
      <p:sp>
        <p:nvSpPr>
          <p:cNvPr id="6" name="Slide Number Placeholder 5"/>
          <p:cNvSpPr>
            <a:spLocks noGrp="1"/>
          </p:cNvSpPr>
          <p:nvPr>
            <p:ph type="sldNum" sz="quarter" idx="12"/>
          </p:nvPr>
        </p:nvSpPr>
        <p:spPr/>
        <p:txBody>
          <a:bodyPr/>
          <a:lstStyle/>
          <a:p>
            <a:fld id="{2B678679-11C0-45E7-99B9-A227956C605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8DA5F0B-C5D4-41F3-B18B-2342ED5D02EA}" type="datetime1">
              <a:rPr lang="en-IN" smtClean="0"/>
              <a:t>31-01-2023</a:t>
            </a:fld>
            <a:endParaRPr lang="en-IN"/>
          </a:p>
        </p:txBody>
      </p:sp>
      <p:sp>
        <p:nvSpPr>
          <p:cNvPr id="5" name="Footer Placeholder 4"/>
          <p:cNvSpPr>
            <a:spLocks noGrp="1"/>
          </p:cNvSpPr>
          <p:nvPr>
            <p:ph type="ftr" sz="quarter" idx="11"/>
          </p:nvPr>
        </p:nvSpPr>
        <p:spPr/>
        <p:txBody>
          <a:bodyPr/>
          <a:lstStyle/>
          <a:p>
            <a:r>
              <a:rPr lang="en-US"/>
              <a:t>Department of Computer Science and Engineering</a:t>
            </a:r>
            <a:endParaRPr lang="en-IN"/>
          </a:p>
        </p:txBody>
      </p:sp>
      <p:sp>
        <p:nvSpPr>
          <p:cNvPr id="6" name="Slide Number Placeholder 5"/>
          <p:cNvSpPr>
            <a:spLocks noGrp="1"/>
          </p:cNvSpPr>
          <p:nvPr>
            <p:ph type="sldNum" sz="quarter" idx="12"/>
          </p:nvPr>
        </p:nvSpPr>
        <p:spPr/>
        <p:txBody>
          <a:bodyPr/>
          <a:lstStyle/>
          <a:p>
            <a:fld id="{2B678679-11C0-45E7-99B9-A227956C6059}"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0985A78-62AF-44D3-B35E-B0AFD7BEB8B0}" type="datetime1">
              <a:rPr lang="en-IN" smtClean="0"/>
              <a:t>31-01-2023</a:t>
            </a:fld>
            <a:endParaRPr lang="en-IN"/>
          </a:p>
        </p:txBody>
      </p:sp>
      <p:sp>
        <p:nvSpPr>
          <p:cNvPr id="5" name="Footer Placeholder 4"/>
          <p:cNvSpPr>
            <a:spLocks noGrp="1"/>
          </p:cNvSpPr>
          <p:nvPr>
            <p:ph type="ftr" sz="quarter" idx="11"/>
          </p:nvPr>
        </p:nvSpPr>
        <p:spPr/>
        <p:txBody>
          <a:bodyPr/>
          <a:lstStyle/>
          <a:p>
            <a:r>
              <a:rPr lang="en-US"/>
              <a:t>Department of Computer Science and Engineering</a:t>
            </a:r>
            <a:endParaRPr lang="en-IN"/>
          </a:p>
        </p:txBody>
      </p:sp>
      <p:sp>
        <p:nvSpPr>
          <p:cNvPr id="6" name="Slide Number Placeholder 5"/>
          <p:cNvSpPr>
            <a:spLocks noGrp="1"/>
          </p:cNvSpPr>
          <p:nvPr>
            <p:ph type="sldNum" sz="quarter" idx="12"/>
          </p:nvPr>
        </p:nvSpPr>
        <p:spPr/>
        <p:txBody>
          <a:bodyPr/>
          <a:lstStyle/>
          <a:p>
            <a:fld id="{2B678679-11C0-45E7-99B9-A227956C6059}"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283359-027B-4DED-B5C9-50984F154ECA}" type="datetime1">
              <a:rPr lang="en-IN" smtClean="0"/>
              <a:t>31-01-2023</a:t>
            </a:fld>
            <a:endParaRPr lang="en-IN"/>
          </a:p>
        </p:txBody>
      </p:sp>
      <p:sp>
        <p:nvSpPr>
          <p:cNvPr id="5" name="Footer Placeholder 4"/>
          <p:cNvSpPr>
            <a:spLocks noGrp="1"/>
          </p:cNvSpPr>
          <p:nvPr>
            <p:ph type="ftr" sz="quarter" idx="11"/>
          </p:nvPr>
        </p:nvSpPr>
        <p:spPr/>
        <p:txBody>
          <a:bodyPr/>
          <a:lstStyle/>
          <a:p>
            <a:r>
              <a:rPr lang="en-US"/>
              <a:t>Department of Computer Science and Engineering</a:t>
            </a:r>
            <a:endParaRPr lang="en-IN"/>
          </a:p>
        </p:txBody>
      </p:sp>
      <p:sp>
        <p:nvSpPr>
          <p:cNvPr id="6" name="Slide Number Placeholder 5"/>
          <p:cNvSpPr>
            <a:spLocks noGrp="1"/>
          </p:cNvSpPr>
          <p:nvPr>
            <p:ph type="sldNum" sz="quarter" idx="12"/>
          </p:nvPr>
        </p:nvSpPr>
        <p:spPr/>
        <p:txBody>
          <a:bodyPr/>
          <a:lstStyle/>
          <a:p>
            <a:fld id="{2B678679-11C0-45E7-99B9-A227956C6059}"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3BA3B08-FB5A-4743-B836-060BBB958B81}" type="datetime1">
              <a:rPr lang="en-IN" smtClean="0"/>
              <a:t>31-01-2023</a:t>
            </a:fld>
            <a:endParaRPr lang="en-IN"/>
          </a:p>
        </p:txBody>
      </p:sp>
      <p:sp>
        <p:nvSpPr>
          <p:cNvPr id="6" name="Footer Placeholder 5"/>
          <p:cNvSpPr>
            <a:spLocks noGrp="1"/>
          </p:cNvSpPr>
          <p:nvPr>
            <p:ph type="ftr" sz="quarter" idx="11"/>
          </p:nvPr>
        </p:nvSpPr>
        <p:spPr/>
        <p:txBody>
          <a:bodyPr/>
          <a:lstStyle/>
          <a:p>
            <a:r>
              <a:rPr lang="en-US"/>
              <a:t>Department of Computer Science and Engineering</a:t>
            </a:r>
            <a:endParaRPr lang="en-IN"/>
          </a:p>
        </p:txBody>
      </p:sp>
      <p:sp>
        <p:nvSpPr>
          <p:cNvPr id="7" name="Slide Number Placeholder 6"/>
          <p:cNvSpPr>
            <a:spLocks noGrp="1"/>
          </p:cNvSpPr>
          <p:nvPr>
            <p:ph type="sldNum" sz="quarter" idx="12"/>
          </p:nvPr>
        </p:nvSpPr>
        <p:spPr/>
        <p:txBody>
          <a:bodyPr/>
          <a:lstStyle/>
          <a:p>
            <a:fld id="{2B678679-11C0-45E7-99B9-A227956C6059}"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8803C7D-317B-407F-B14E-F24C272598E0}" type="datetime1">
              <a:rPr lang="en-IN" smtClean="0"/>
              <a:t>31-01-2023</a:t>
            </a:fld>
            <a:endParaRPr lang="en-IN"/>
          </a:p>
        </p:txBody>
      </p:sp>
      <p:sp>
        <p:nvSpPr>
          <p:cNvPr id="8" name="Footer Placeholder 7"/>
          <p:cNvSpPr>
            <a:spLocks noGrp="1"/>
          </p:cNvSpPr>
          <p:nvPr>
            <p:ph type="ftr" sz="quarter" idx="11"/>
          </p:nvPr>
        </p:nvSpPr>
        <p:spPr/>
        <p:txBody>
          <a:bodyPr/>
          <a:lstStyle/>
          <a:p>
            <a:r>
              <a:rPr lang="en-US"/>
              <a:t>Department of Computer Science and Engineering</a:t>
            </a:r>
            <a:endParaRPr lang="en-IN"/>
          </a:p>
        </p:txBody>
      </p:sp>
      <p:sp>
        <p:nvSpPr>
          <p:cNvPr id="9" name="Slide Number Placeholder 8"/>
          <p:cNvSpPr>
            <a:spLocks noGrp="1"/>
          </p:cNvSpPr>
          <p:nvPr>
            <p:ph type="sldNum" sz="quarter" idx="12"/>
          </p:nvPr>
        </p:nvSpPr>
        <p:spPr/>
        <p:txBody>
          <a:bodyPr/>
          <a:lstStyle/>
          <a:p>
            <a:fld id="{2B678679-11C0-45E7-99B9-A227956C6059}"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60F44AB-2075-4D24-A041-05E178653DAB}" type="datetime1">
              <a:rPr lang="en-IN" smtClean="0"/>
              <a:t>31-01-2023</a:t>
            </a:fld>
            <a:endParaRPr lang="en-IN"/>
          </a:p>
        </p:txBody>
      </p:sp>
      <p:sp>
        <p:nvSpPr>
          <p:cNvPr id="4" name="Footer Placeholder 3"/>
          <p:cNvSpPr>
            <a:spLocks noGrp="1"/>
          </p:cNvSpPr>
          <p:nvPr>
            <p:ph type="ftr" sz="quarter" idx="11"/>
          </p:nvPr>
        </p:nvSpPr>
        <p:spPr/>
        <p:txBody>
          <a:bodyPr/>
          <a:lstStyle/>
          <a:p>
            <a:r>
              <a:rPr lang="en-US"/>
              <a:t>Department of Computer Science and Engineering</a:t>
            </a:r>
            <a:endParaRPr lang="en-IN"/>
          </a:p>
        </p:txBody>
      </p:sp>
      <p:sp>
        <p:nvSpPr>
          <p:cNvPr id="5" name="Slide Number Placeholder 4"/>
          <p:cNvSpPr>
            <a:spLocks noGrp="1"/>
          </p:cNvSpPr>
          <p:nvPr>
            <p:ph type="sldNum" sz="quarter" idx="12"/>
          </p:nvPr>
        </p:nvSpPr>
        <p:spPr/>
        <p:txBody>
          <a:bodyPr/>
          <a:lstStyle/>
          <a:p>
            <a:fld id="{2B678679-11C0-45E7-99B9-A227956C6059}"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64BBC6-48EF-431B-9853-3261809DCD0B}" type="datetime1">
              <a:rPr lang="en-IN" smtClean="0"/>
              <a:t>31-01-2023</a:t>
            </a:fld>
            <a:endParaRPr lang="en-IN"/>
          </a:p>
        </p:txBody>
      </p:sp>
      <p:sp>
        <p:nvSpPr>
          <p:cNvPr id="3" name="Footer Placeholder 2"/>
          <p:cNvSpPr>
            <a:spLocks noGrp="1"/>
          </p:cNvSpPr>
          <p:nvPr>
            <p:ph type="ftr" sz="quarter" idx="11"/>
          </p:nvPr>
        </p:nvSpPr>
        <p:spPr/>
        <p:txBody>
          <a:bodyPr/>
          <a:lstStyle/>
          <a:p>
            <a:r>
              <a:rPr lang="en-US"/>
              <a:t>Department of Computer Science and Engineering</a:t>
            </a:r>
            <a:endParaRPr lang="en-IN"/>
          </a:p>
        </p:txBody>
      </p:sp>
      <p:sp>
        <p:nvSpPr>
          <p:cNvPr id="4" name="Slide Number Placeholder 3"/>
          <p:cNvSpPr>
            <a:spLocks noGrp="1"/>
          </p:cNvSpPr>
          <p:nvPr>
            <p:ph type="sldNum" sz="quarter" idx="12"/>
          </p:nvPr>
        </p:nvSpPr>
        <p:spPr/>
        <p:txBody>
          <a:bodyPr/>
          <a:lstStyle/>
          <a:p>
            <a:fld id="{2B678679-11C0-45E7-99B9-A227956C6059}"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47A0AB-1506-4381-91FF-C95936FCEC4F}" type="datetime1">
              <a:rPr lang="en-IN" smtClean="0"/>
              <a:t>31-01-2023</a:t>
            </a:fld>
            <a:endParaRPr lang="en-IN"/>
          </a:p>
        </p:txBody>
      </p:sp>
      <p:sp>
        <p:nvSpPr>
          <p:cNvPr id="6" name="Footer Placeholder 5"/>
          <p:cNvSpPr>
            <a:spLocks noGrp="1"/>
          </p:cNvSpPr>
          <p:nvPr>
            <p:ph type="ftr" sz="quarter" idx="11"/>
          </p:nvPr>
        </p:nvSpPr>
        <p:spPr/>
        <p:txBody>
          <a:bodyPr/>
          <a:lstStyle/>
          <a:p>
            <a:r>
              <a:rPr lang="en-US"/>
              <a:t>Department of Computer Science and Engineering</a:t>
            </a:r>
            <a:endParaRPr lang="en-IN"/>
          </a:p>
        </p:txBody>
      </p:sp>
      <p:sp>
        <p:nvSpPr>
          <p:cNvPr id="7" name="Slide Number Placeholder 6"/>
          <p:cNvSpPr>
            <a:spLocks noGrp="1"/>
          </p:cNvSpPr>
          <p:nvPr>
            <p:ph type="sldNum" sz="quarter" idx="12"/>
          </p:nvPr>
        </p:nvSpPr>
        <p:spPr/>
        <p:txBody>
          <a:bodyPr/>
          <a:lstStyle/>
          <a:p>
            <a:fld id="{2B678679-11C0-45E7-99B9-A227956C6059}"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7E55BE-E7A4-4382-BD12-5EA7C5C3B6CE}" type="datetime1">
              <a:rPr lang="en-IN" smtClean="0"/>
              <a:t>31-01-2023</a:t>
            </a:fld>
            <a:endParaRPr lang="en-IN"/>
          </a:p>
        </p:txBody>
      </p:sp>
      <p:sp>
        <p:nvSpPr>
          <p:cNvPr id="6" name="Footer Placeholder 5"/>
          <p:cNvSpPr>
            <a:spLocks noGrp="1"/>
          </p:cNvSpPr>
          <p:nvPr>
            <p:ph type="ftr" sz="quarter" idx="11"/>
          </p:nvPr>
        </p:nvSpPr>
        <p:spPr/>
        <p:txBody>
          <a:bodyPr/>
          <a:lstStyle/>
          <a:p>
            <a:r>
              <a:rPr lang="en-US"/>
              <a:t>Department of Computer Science and Engineering</a:t>
            </a:r>
            <a:endParaRPr lang="en-IN"/>
          </a:p>
        </p:txBody>
      </p:sp>
      <p:sp>
        <p:nvSpPr>
          <p:cNvPr id="7" name="Slide Number Placeholder 6"/>
          <p:cNvSpPr>
            <a:spLocks noGrp="1"/>
          </p:cNvSpPr>
          <p:nvPr>
            <p:ph type="sldNum" sz="quarter" idx="12"/>
          </p:nvPr>
        </p:nvSpPr>
        <p:spPr/>
        <p:txBody>
          <a:bodyPr/>
          <a:lstStyle/>
          <a:p>
            <a:fld id="{2B678679-11C0-45E7-99B9-A227956C6059}"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BCF8C4-668D-479E-8AFB-D1BF4B11019E}" type="datetime1">
              <a:rPr lang="en-IN" smtClean="0"/>
              <a:t>31-01-2023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Computer Science and Engineering</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78679-11C0-45E7-99B9-A227956C6059}"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6.png"/><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6" Type="http://schemas.openxmlformats.org/officeDocument/2006/relationships/image" Target="../media/image52.png"/><Relationship Id="rId21" Type="http://schemas.openxmlformats.org/officeDocument/2006/relationships/image" Target="../media/image47.png"/><Relationship Id="rId42" Type="http://schemas.openxmlformats.org/officeDocument/2006/relationships/image" Target="../media/image68.png"/><Relationship Id="rId47" Type="http://schemas.openxmlformats.org/officeDocument/2006/relationships/image" Target="../media/image73.png"/><Relationship Id="rId63" Type="http://schemas.openxmlformats.org/officeDocument/2006/relationships/image" Target="../media/image89.png"/><Relationship Id="rId68" Type="http://schemas.openxmlformats.org/officeDocument/2006/relationships/image" Target="../media/image94.png"/><Relationship Id="rId84" Type="http://schemas.openxmlformats.org/officeDocument/2006/relationships/image" Target="../media/image110.png"/><Relationship Id="rId89" Type="http://schemas.openxmlformats.org/officeDocument/2006/relationships/image" Target="../media/image115.png"/><Relationship Id="rId16" Type="http://schemas.openxmlformats.org/officeDocument/2006/relationships/image" Target="../media/image42.png"/><Relationship Id="rId11" Type="http://schemas.openxmlformats.org/officeDocument/2006/relationships/image" Target="../media/image37.png"/><Relationship Id="rId32" Type="http://schemas.openxmlformats.org/officeDocument/2006/relationships/image" Target="../media/image58.png"/><Relationship Id="rId37" Type="http://schemas.openxmlformats.org/officeDocument/2006/relationships/image" Target="../media/image63.png"/><Relationship Id="rId53" Type="http://schemas.openxmlformats.org/officeDocument/2006/relationships/image" Target="../media/image79.png"/><Relationship Id="rId58" Type="http://schemas.openxmlformats.org/officeDocument/2006/relationships/image" Target="../media/image84.png"/><Relationship Id="rId74" Type="http://schemas.openxmlformats.org/officeDocument/2006/relationships/image" Target="../media/image100.png"/><Relationship Id="rId79" Type="http://schemas.openxmlformats.org/officeDocument/2006/relationships/image" Target="../media/image105.png"/><Relationship Id="rId5" Type="http://schemas.openxmlformats.org/officeDocument/2006/relationships/image" Target="../media/image31.png"/><Relationship Id="rId90" Type="http://schemas.openxmlformats.org/officeDocument/2006/relationships/image" Target="../media/image116.png"/><Relationship Id="rId95" Type="http://schemas.openxmlformats.org/officeDocument/2006/relationships/image" Target="../media/image1.jpeg"/><Relationship Id="rId22" Type="http://schemas.openxmlformats.org/officeDocument/2006/relationships/image" Target="../media/image48.png"/><Relationship Id="rId27" Type="http://schemas.openxmlformats.org/officeDocument/2006/relationships/image" Target="../media/image53.png"/><Relationship Id="rId43" Type="http://schemas.openxmlformats.org/officeDocument/2006/relationships/image" Target="../media/image69.png"/><Relationship Id="rId48" Type="http://schemas.openxmlformats.org/officeDocument/2006/relationships/image" Target="../media/image74.png"/><Relationship Id="rId64" Type="http://schemas.openxmlformats.org/officeDocument/2006/relationships/image" Target="../media/image90.png"/><Relationship Id="rId69" Type="http://schemas.openxmlformats.org/officeDocument/2006/relationships/image" Target="../media/image95.png"/><Relationship Id="rId8" Type="http://schemas.openxmlformats.org/officeDocument/2006/relationships/image" Target="../media/image34.png"/><Relationship Id="rId51" Type="http://schemas.openxmlformats.org/officeDocument/2006/relationships/image" Target="../media/image77.png"/><Relationship Id="rId72" Type="http://schemas.openxmlformats.org/officeDocument/2006/relationships/image" Target="../media/image98.png"/><Relationship Id="rId80" Type="http://schemas.openxmlformats.org/officeDocument/2006/relationships/image" Target="../media/image106.png"/><Relationship Id="rId85" Type="http://schemas.openxmlformats.org/officeDocument/2006/relationships/image" Target="../media/image111.png"/><Relationship Id="rId93" Type="http://schemas.openxmlformats.org/officeDocument/2006/relationships/image" Target="../media/image119.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9.png"/><Relationship Id="rId38" Type="http://schemas.openxmlformats.org/officeDocument/2006/relationships/image" Target="../media/image64.png"/><Relationship Id="rId46" Type="http://schemas.openxmlformats.org/officeDocument/2006/relationships/image" Target="../media/image72.png"/><Relationship Id="rId59" Type="http://schemas.openxmlformats.org/officeDocument/2006/relationships/image" Target="../media/image85.png"/><Relationship Id="rId67" Type="http://schemas.openxmlformats.org/officeDocument/2006/relationships/image" Target="../media/image93.png"/><Relationship Id="rId20" Type="http://schemas.openxmlformats.org/officeDocument/2006/relationships/image" Target="../media/image46.png"/><Relationship Id="rId41" Type="http://schemas.openxmlformats.org/officeDocument/2006/relationships/image" Target="../media/image67.png"/><Relationship Id="rId54" Type="http://schemas.openxmlformats.org/officeDocument/2006/relationships/image" Target="../media/image80.png"/><Relationship Id="rId62" Type="http://schemas.openxmlformats.org/officeDocument/2006/relationships/image" Target="../media/image88.png"/><Relationship Id="rId70" Type="http://schemas.openxmlformats.org/officeDocument/2006/relationships/image" Target="../media/image96.png"/><Relationship Id="rId75" Type="http://schemas.openxmlformats.org/officeDocument/2006/relationships/image" Target="../media/image101.png"/><Relationship Id="rId83" Type="http://schemas.openxmlformats.org/officeDocument/2006/relationships/image" Target="../media/image109.png"/><Relationship Id="rId88" Type="http://schemas.openxmlformats.org/officeDocument/2006/relationships/image" Target="../media/image114.png"/><Relationship Id="rId91"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32.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png"/><Relationship Id="rId57" Type="http://schemas.openxmlformats.org/officeDocument/2006/relationships/image" Target="../media/image83.png"/><Relationship Id="rId10" Type="http://schemas.openxmlformats.org/officeDocument/2006/relationships/image" Target="../media/image36.png"/><Relationship Id="rId31" Type="http://schemas.openxmlformats.org/officeDocument/2006/relationships/image" Target="../media/image57.png"/><Relationship Id="rId44" Type="http://schemas.openxmlformats.org/officeDocument/2006/relationships/image" Target="../media/image70.png"/><Relationship Id="rId52" Type="http://schemas.openxmlformats.org/officeDocument/2006/relationships/image" Target="../media/image78.png"/><Relationship Id="rId60" Type="http://schemas.openxmlformats.org/officeDocument/2006/relationships/image" Target="../media/image86.png"/><Relationship Id="rId65" Type="http://schemas.openxmlformats.org/officeDocument/2006/relationships/image" Target="../media/image91.png"/><Relationship Id="rId73" Type="http://schemas.openxmlformats.org/officeDocument/2006/relationships/image" Target="../media/image99.png"/><Relationship Id="rId78" Type="http://schemas.openxmlformats.org/officeDocument/2006/relationships/image" Target="../media/image104.png"/><Relationship Id="rId81" Type="http://schemas.openxmlformats.org/officeDocument/2006/relationships/image" Target="../media/image107.png"/><Relationship Id="rId86" Type="http://schemas.openxmlformats.org/officeDocument/2006/relationships/image" Target="../media/image112.png"/><Relationship Id="rId94" Type="http://schemas.openxmlformats.org/officeDocument/2006/relationships/image" Target="../media/image120.png"/><Relationship Id="rId4" Type="http://schemas.openxmlformats.org/officeDocument/2006/relationships/image" Target="../media/image30.png"/><Relationship Id="rId9" Type="http://schemas.openxmlformats.org/officeDocument/2006/relationships/image" Target="../media/image35.png"/><Relationship Id="rId13" Type="http://schemas.openxmlformats.org/officeDocument/2006/relationships/image" Target="../media/image39.png"/><Relationship Id="rId18" Type="http://schemas.openxmlformats.org/officeDocument/2006/relationships/image" Target="../media/image44.png"/><Relationship Id="rId39" Type="http://schemas.openxmlformats.org/officeDocument/2006/relationships/image" Target="../media/image65.png"/><Relationship Id="rId34" Type="http://schemas.openxmlformats.org/officeDocument/2006/relationships/image" Target="../media/image60.png"/><Relationship Id="rId50" Type="http://schemas.openxmlformats.org/officeDocument/2006/relationships/image" Target="../media/image76.png"/><Relationship Id="rId55" Type="http://schemas.openxmlformats.org/officeDocument/2006/relationships/image" Target="../media/image81.png"/><Relationship Id="rId76" Type="http://schemas.openxmlformats.org/officeDocument/2006/relationships/image" Target="../media/image102.png"/><Relationship Id="rId7" Type="http://schemas.openxmlformats.org/officeDocument/2006/relationships/image" Target="../media/image33.png"/><Relationship Id="rId71" Type="http://schemas.openxmlformats.org/officeDocument/2006/relationships/image" Target="../media/image97.png"/><Relationship Id="rId92" Type="http://schemas.openxmlformats.org/officeDocument/2006/relationships/image" Target="../media/image118.png"/><Relationship Id="rId2" Type="http://schemas.openxmlformats.org/officeDocument/2006/relationships/notesSlide" Target="../notesSlides/notesSlide69.xml"/><Relationship Id="rId29" Type="http://schemas.openxmlformats.org/officeDocument/2006/relationships/image" Target="../media/image55.png"/><Relationship Id="rId24" Type="http://schemas.openxmlformats.org/officeDocument/2006/relationships/image" Target="../media/image50.png"/><Relationship Id="rId40" Type="http://schemas.openxmlformats.org/officeDocument/2006/relationships/image" Target="../media/image66.png"/><Relationship Id="rId45" Type="http://schemas.openxmlformats.org/officeDocument/2006/relationships/image" Target="../media/image71.png"/><Relationship Id="rId66" Type="http://schemas.openxmlformats.org/officeDocument/2006/relationships/image" Target="../media/image92.png"/><Relationship Id="rId87" Type="http://schemas.openxmlformats.org/officeDocument/2006/relationships/image" Target="../media/image113.png"/><Relationship Id="rId61" Type="http://schemas.openxmlformats.org/officeDocument/2006/relationships/image" Target="../media/image87.png"/><Relationship Id="rId82" Type="http://schemas.openxmlformats.org/officeDocument/2006/relationships/image" Target="../media/image108.png"/><Relationship Id="rId19" Type="http://schemas.openxmlformats.org/officeDocument/2006/relationships/image" Target="../media/image45.png"/><Relationship Id="rId14" Type="http://schemas.openxmlformats.org/officeDocument/2006/relationships/image" Target="../media/image40.png"/><Relationship Id="rId30" Type="http://schemas.openxmlformats.org/officeDocument/2006/relationships/image" Target="../media/image56.png"/><Relationship Id="rId35" Type="http://schemas.openxmlformats.org/officeDocument/2006/relationships/image" Target="../media/image61.png"/><Relationship Id="rId56" Type="http://schemas.openxmlformats.org/officeDocument/2006/relationships/image" Target="../media/image82.png"/><Relationship Id="rId77" Type="http://schemas.openxmlformats.org/officeDocument/2006/relationships/image" Target="../media/image103.png"/></Relationships>
</file>

<file path=ppt/slides/_rels/slide7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jpeg"/><Relationship Id="rId4" Type="http://schemas.openxmlformats.org/officeDocument/2006/relationships/image" Target="../media/image122.png"/><Relationship Id="rId9" Type="http://schemas.openxmlformats.org/officeDocument/2006/relationships/image" Target="../media/image127.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30.png"/><Relationship Id="rId4" Type="http://schemas.openxmlformats.org/officeDocument/2006/relationships/image" Target="../media/image129.png"/></Relationships>
</file>

<file path=ppt/slides/_rels/slide7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1.png"/><Relationship Id="rId7"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jpeg"/><Relationship Id="rId4" Type="http://schemas.openxmlformats.org/officeDocument/2006/relationships/image" Target="../media/image23.png"/><Relationship Id="rId9" Type="http://schemas.openxmlformats.org/officeDocument/2006/relationships/image" Target="../media/image136.png"/></Relationships>
</file>

<file path=ppt/slides/_rels/slide7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23.png"/><Relationship Id="rId9" Type="http://schemas.openxmlformats.org/officeDocument/2006/relationships/image" Target="../media/image1.jpeg"/></Relationships>
</file>

<file path=ppt/slides/_rels/slide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980" y="1053465"/>
            <a:ext cx="11384915" cy="5302885"/>
          </a:xfrm>
        </p:spPr>
        <p:txBody>
          <a:bodyPr>
            <a:noAutofit/>
          </a:bodyPr>
          <a:lstStyle/>
          <a:p>
            <a:pPr algn="ctr"/>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UNIT – 1</a:t>
            </a:r>
            <a:br>
              <a:rPr lang="en-US" sz="4000" dirty="0">
                <a:latin typeface="Times New Roman" panose="02020603050405020304" pitchFamily="18" charset="0"/>
                <a:cs typeface="Times New Roman" panose="02020603050405020304" pitchFamily="18" charset="0"/>
              </a:rPr>
            </a:br>
            <a:r>
              <a:rPr lang="en-IN" sz="4000" dirty="0"/>
              <a:t>18CSC305J / ARTIFICIAL INTELLIGENCE</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356937" y="4090570"/>
            <a:ext cx="4572000" cy="2366211"/>
          </a:xfrm>
        </p:spPr>
        <p:txBody>
          <a:bodyPr>
            <a:normAutofit/>
          </a:bodyPr>
          <a:lstStyle/>
          <a:p>
            <a:pPr>
              <a:buNone/>
            </a:pPr>
            <a:endParaRPr lang="en-US" sz="2200" dirty="0">
              <a:latin typeface="Times New Roman" panose="02020603050405020304" pitchFamily="18" charset="0"/>
              <a:cs typeface="Times New Roman" panose="02020603050405020304" pitchFamily="18" charset="0"/>
            </a:endParaRPr>
          </a:p>
          <a:p>
            <a:pPr>
              <a:buNone/>
            </a:pPr>
            <a:endParaRPr lang="en-US" sz="22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8278361" y="4233871"/>
            <a:ext cx="3581400" cy="2316163"/>
          </a:xfrm>
        </p:spPr>
        <p:txBody>
          <a:bodyPr/>
          <a:lstStyle/>
          <a:p>
            <a:pPr algn="ctr">
              <a:buNone/>
            </a:pPr>
            <a:endParaRPr lang="en-US" sz="2200" dirty="0">
              <a:latin typeface="Times New Roman" panose="02020603050405020304" pitchFamily="18" charset="0"/>
              <a:cs typeface="Times New Roman" panose="02020603050405020304" pitchFamily="18" charset="0"/>
            </a:endParaRPr>
          </a:p>
          <a:p>
            <a:pPr algn="ctr">
              <a:buNone/>
            </a:pPr>
            <a:r>
              <a:rPr lang="en-US" sz="220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1" name="Footer Placeholder 10"/>
          <p:cNvSpPr>
            <a:spLocks noGrp="1"/>
          </p:cNvSpPr>
          <p:nvPr>
            <p:ph type="ftr" sz="quarter" idx="11"/>
          </p:nvPr>
        </p:nvSpPr>
        <p:spPr/>
        <p:txBody>
          <a:bodyPr/>
          <a:lstStyle/>
          <a:p>
            <a:r>
              <a:rPr lang="en-US" dirty="0"/>
              <a:t>Department of Computer Science and Engineering</a:t>
            </a:r>
          </a:p>
        </p:txBody>
      </p:sp>
      <p:sp>
        <p:nvSpPr>
          <p:cNvPr id="6" name="Title 1"/>
          <p:cNvSpPr txBox="1"/>
          <p:nvPr/>
        </p:nvSpPr>
        <p:spPr>
          <a:xfrm>
            <a:off x="2072345" y="685800"/>
            <a:ext cx="8229600" cy="1143000"/>
          </a:xfrm>
          <a:prstGeom prst="rect">
            <a:avLst/>
          </a:prstGeom>
        </p:spPr>
        <p:txBody>
          <a:bodyPr vert="horz" lIns="91440" tIns="45720" rIns="91440" bIns="45720" rtlCol="0" anchor="ctr">
            <a:normAutofit/>
          </a:bodyPr>
          <a:lstStyle/>
          <a:p>
            <a:pPr algn="r">
              <a:spcBef>
                <a:spcPct val="0"/>
              </a:spcBef>
              <a:defRPr/>
            </a:pPr>
            <a:br>
              <a:rPr lang="en-US" sz="2200" b="1" dirty="0">
                <a:latin typeface="Times New Roman" panose="02020603050405020304" pitchFamily="18" charset="0"/>
                <a:ea typeface="+mj-ea"/>
                <a:cs typeface="Times New Roman" panose="02020603050405020304" pitchFamily="18" charset="0"/>
              </a:rPr>
            </a:br>
            <a:endParaRPr lang="en-US" sz="2200" b="1" dirty="0">
              <a:latin typeface="Times New Roman" panose="02020603050405020304" pitchFamily="18" charset="0"/>
              <a:ea typeface="+mj-ea"/>
              <a:cs typeface="Times New Roman" panose="02020603050405020304" pitchFamily="18" charset="0"/>
            </a:endParaRPr>
          </a:p>
        </p:txBody>
      </p:sp>
      <p:sp>
        <p:nvSpPr>
          <p:cNvPr id="9" name="Title 1"/>
          <p:cNvSpPr txBox="1"/>
          <p:nvPr/>
        </p:nvSpPr>
        <p:spPr>
          <a:xfrm>
            <a:off x="1981200" y="3810000"/>
            <a:ext cx="8229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4000" dirty="0">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0800" y="218"/>
            <a:ext cx="1958400" cy="11628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241" name="Google Shape;241;p25"/>
          <p:cNvPicPr preferRelativeResize="0">
            <a:picLocks noGrp="1"/>
          </p:cNvPicPr>
          <p:nvPr>
            <p:ph type="body" idx="1"/>
          </p:nvPr>
        </p:nvPicPr>
        <p:blipFill rotWithShape="1">
          <a:blip r:embed="rId3">
            <a:alphaModFix/>
          </a:blip>
          <a:srcRect/>
          <a:stretch/>
        </p:blipFill>
        <p:spPr>
          <a:xfrm>
            <a:off x="608012" y="889000"/>
            <a:ext cx="10974387" cy="5522912"/>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398046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609600" y="190500"/>
            <a:ext cx="10972800" cy="8858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Difference between Well-Structured and III-Structured Problems</a:t>
            </a:r>
            <a:endParaRPr/>
          </a:p>
        </p:txBody>
      </p:sp>
      <p:pic>
        <p:nvPicPr>
          <p:cNvPr id="247" name="Google Shape;247;p26"/>
          <p:cNvPicPr preferRelativeResize="0">
            <a:picLocks noGrp="1"/>
          </p:cNvPicPr>
          <p:nvPr>
            <p:ph type="body" idx="1"/>
          </p:nvPr>
        </p:nvPicPr>
        <p:blipFill rotWithShape="1">
          <a:blip r:embed="rId3">
            <a:alphaModFix/>
          </a:blip>
          <a:srcRect/>
          <a:stretch/>
        </p:blipFill>
        <p:spPr>
          <a:xfrm>
            <a:off x="847725" y="1263650"/>
            <a:ext cx="10734675" cy="4835525"/>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963211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sp>
        <p:nvSpPr>
          <p:cNvPr id="253" name="Google Shape;253;p27"/>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Linear Problem :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It is the problem which can be solved or where the decision can be obtained by linear solution.</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Non-Linear Problem:</a:t>
            </a:r>
            <a:r>
              <a:rPr lang="en-US" sz="3200" b="0" i="0" u="none" strike="noStrike" cap="none">
                <a:solidFill>
                  <a:schemeClr val="dk1"/>
                </a:solidFill>
                <a:latin typeface="Arial"/>
                <a:ea typeface="Arial"/>
                <a:cs typeface="Arial"/>
                <a:sym typeface="Arial"/>
              </a:rPr>
              <a:t>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It is the problem which can be solved or seperated by linear equation.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The relationship between input and output is not linear.</a:t>
            </a:r>
            <a:endParaRPr/>
          </a:p>
          <a:p>
            <a:pPr marL="0" marR="0" lvl="0" indent="0" algn="l" rtl="0">
              <a:lnSpc>
                <a:spcPct val="100000"/>
              </a:lnSpc>
              <a:spcBef>
                <a:spcPts val="0"/>
              </a:spcBef>
              <a:spcAft>
                <a:spcPts val="0"/>
              </a:spcAft>
              <a:buNone/>
            </a:pPr>
            <a:endParaRPr sz="28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71323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AI Models</a:t>
            </a:r>
            <a:endParaRPr/>
          </a:p>
        </p:txBody>
      </p:sp>
      <p:sp>
        <p:nvSpPr>
          <p:cNvPr id="259" name="Google Shape;259;p28"/>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To understand the different types of AI learning models, we can use two of the main elements of human learning processes: </a:t>
            </a:r>
            <a:r>
              <a:rPr lang="en-US" sz="3200" b="1" i="0" u="none" strike="noStrike" cap="none">
                <a:solidFill>
                  <a:schemeClr val="dk1"/>
                </a:solidFill>
                <a:latin typeface="Arial"/>
                <a:ea typeface="Arial"/>
                <a:cs typeface="Arial"/>
                <a:sym typeface="Arial"/>
              </a:rPr>
              <a:t>knowledge and feedback.</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From the knowledge perspective, learning models can be classified based on the representation of input and output data points.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In terms of the feedback, AI learning models can be classified based on the interactions with the outside environment, users and other external factors.</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300693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 Knowledge-Based Classification</a:t>
            </a:r>
            <a:endParaRPr/>
          </a:p>
        </p:txBody>
      </p:sp>
      <p:sp>
        <p:nvSpPr>
          <p:cNvPr id="265" name="Google Shape;265;p29"/>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Factoring its representation of knowledge, AI learning models can be classified in two main types: </a:t>
            </a:r>
            <a:r>
              <a:rPr lang="en-US" sz="3200" b="1" i="0" u="none" strike="noStrike" cap="none">
                <a:solidFill>
                  <a:schemeClr val="dk1"/>
                </a:solidFill>
                <a:latin typeface="Arial"/>
                <a:ea typeface="Arial"/>
                <a:cs typeface="Arial"/>
                <a:sym typeface="Arial"/>
              </a:rPr>
              <a:t>inductive and deductive.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Inductive Learning:</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 This type of AI learning model is based on inferring a general rule from datasets of input-output pairs.</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Algorithms such as knowledge based inductive learning(KBIL) are a great example of this type of AI learning technique. </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KBIL focused on finding inductive hypotheses on a dataset with the help of background information.</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581598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sp>
        <p:nvSpPr>
          <p:cNvPr id="271" name="Google Shape;271;p30"/>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 </a:t>
            </a:r>
            <a:r>
              <a:rPr lang="en-US" sz="3200" b="1" i="0" u="none" strike="noStrike" cap="none">
                <a:solidFill>
                  <a:schemeClr val="dk1"/>
                </a:solidFill>
                <a:latin typeface="Arial"/>
                <a:ea typeface="Arial"/>
                <a:cs typeface="Arial"/>
                <a:sym typeface="Arial"/>
              </a:rPr>
              <a:t>Deductive Learning:</a:t>
            </a:r>
            <a:r>
              <a:rPr lang="en-US" sz="3200" b="0" i="0" u="none" strike="noStrike" cap="none">
                <a:solidFill>
                  <a:schemeClr val="dk1"/>
                </a:solidFill>
                <a:latin typeface="Arial"/>
                <a:ea typeface="Arial"/>
                <a:cs typeface="Arial"/>
                <a:sym typeface="Arial"/>
              </a:rPr>
              <a:t> </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This type of AI learning technique starts with the series of rules and infers new rules that are more efficient in the context of a specific AI algorithm. </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Explanation-Based Learning(EBL) and Relevance-0Based Learning(RBL) are examples examples o f deductive techniques. </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EBL extracts general rules from examples by “generalizing” the explanation. </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RBL focuses on identifying attributes and deductive generalizations from simple example.</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005454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1"/>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Feedback-Based Classification</a:t>
            </a:r>
            <a:endParaRPr/>
          </a:p>
        </p:txBody>
      </p:sp>
      <p:sp>
        <p:nvSpPr>
          <p:cNvPr id="277" name="Google Shape;277;p31"/>
          <p:cNvSpPr txBox="1">
            <a:spLocks noGrp="1"/>
          </p:cNvSpPr>
          <p:nvPr>
            <p:ph type="body" idx="1"/>
          </p:nvPr>
        </p:nvSpPr>
        <p:spPr>
          <a:xfrm>
            <a:off x="609600" y="1174750"/>
            <a:ext cx="10972800" cy="521017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Based on the feedback characteristics, AI learning models can be classified as </a:t>
            </a:r>
            <a:r>
              <a:rPr lang="en-US" sz="3200" b="1" i="0" u="none" strike="noStrike" cap="none">
                <a:solidFill>
                  <a:schemeClr val="dk1"/>
                </a:solidFill>
                <a:latin typeface="Arial"/>
                <a:ea typeface="Arial"/>
                <a:cs typeface="Arial"/>
                <a:sym typeface="Arial"/>
              </a:rPr>
              <a:t>supervised, unsupervised, semi-supervised or reinforced.</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Unsupervised Learning:</a:t>
            </a:r>
            <a:r>
              <a:rPr lang="en-US" sz="2800" b="0" i="0" u="none" strike="noStrike" cap="none">
                <a:solidFill>
                  <a:schemeClr val="dk1"/>
                </a:solidFill>
                <a:latin typeface="Arial"/>
                <a:ea typeface="Arial"/>
                <a:cs typeface="Arial"/>
                <a:sym typeface="Arial"/>
              </a:rPr>
              <a:t> Unsupervised models focus on learning a pattern in the input data without any external feedback. Clustering is a classic example of unsupervised learning models.</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Supervised Learning: </a:t>
            </a:r>
            <a:r>
              <a:rPr lang="en-US" sz="2800" b="0" i="0" u="none" strike="noStrike" cap="none">
                <a:solidFill>
                  <a:schemeClr val="dk1"/>
                </a:solidFill>
                <a:latin typeface="Arial"/>
                <a:ea typeface="Arial"/>
                <a:cs typeface="Arial"/>
                <a:sym typeface="Arial"/>
              </a:rPr>
              <a:t>Supervised learning models use external feedback to learning functions that map inputs to output observations. In those models the external environment acts as a “teacher” of the AI algorithms.</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36752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sp>
        <p:nvSpPr>
          <p:cNvPr id="283" name="Google Shape;283;p32"/>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Semi-supervised Learning:</a:t>
            </a:r>
            <a:r>
              <a:rPr lang="en-US" sz="3200" b="0" i="0" u="none" strike="noStrike" cap="none">
                <a:solidFill>
                  <a:schemeClr val="dk1"/>
                </a:solidFill>
                <a:latin typeface="Arial"/>
                <a:ea typeface="Arial"/>
                <a:cs typeface="Arial"/>
                <a:sym typeface="Arial"/>
              </a:rPr>
              <a:t> Semi-Supervised learning uses a set of curated, labeled data and tries to infer new labels/attributes on new data data sets. Semi-Supervised learning models are a solid middle ground between supervised and unsupervised models.</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Reinforcement Learning: </a:t>
            </a:r>
            <a:r>
              <a:rPr lang="en-US" sz="3200" b="0" i="0" u="none" strike="noStrike" cap="none">
                <a:solidFill>
                  <a:schemeClr val="dk1"/>
                </a:solidFill>
                <a:latin typeface="Arial"/>
                <a:ea typeface="Arial"/>
                <a:cs typeface="Arial"/>
                <a:sym typeface="Arial"/>
              </a:rPr>
              <a:t>Reinforcement learning models use opposite dynamics such as rewards and punishment to “reinforce” different types of knowledge. This type of learning technique is becoming really popular in modern AI solutions.</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59523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3"/>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What is data acquisition in artificial intelligence?</a:t>
            </a:r>
            <a:endParaRPr/>
          </a:p>
        </p:txBody>
      </p:sp>
      <p:sp>
        <p:nvSpPr>
          <p:cNvPr id="289" name="Google Shape;289;p33"/>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Data acquisition is the process of sampling signals that measure real world physical conditions and converting the resulting samples into digital numeric values that can be manipulated by a computer.</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Signal conditioning circuitry, to convert sensor signals into a form that can be converted to digital values.</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406659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4"/>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Data acquisition and learning aspects in AI</a:t>
            </a:r>
            <a:endParaRPr/>
          </a:p>
        </p:txBody>
      </p:sp>
      <p:sp>
        <p:nvSpPr>
          <p:cNvPr id="295" name="Google Shape;295;p34"/>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Knowledge Discovery</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Computational Learning Theory(COLT)</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Neural and Evolutionary computation</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Intelligent Agent and Multi Agent System</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Multi prespective Integrated Intelligence</a:t>
            </a:r>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17695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AI Techniques</a:t>
            </a:r>
            <a:endParaRPr/>
          </a:p>
        </p:txBody>
      </p:sp>
      <p:sp>
        <p:nvSpPr>
          <p:cNvPr id="193" name="Google Shape;193;p17"/>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AI Applications is spread across the Domains and across the complexities of the problem that includes the following:</a:t>
            </a:r>
            <a:endParaRPr sz="3200" b="0" i="0" u="none" strike="noStrike" cap="none">
              <a:solidFill>
                <a:schemeClr val="dk1"/>
              </a:solidFill>
              <a:latin typeface="Arial"/>
              <a:ea typeface="Arial"/>
              <a:cs typeface="Arial"/>
              <a:sym typeface="Arial"/>
            </a:endParaRPr>
          </a:p>
          <a:p>
            <a:pPr marL="914400" marR="0" lvl="1" indent="-457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Various Day-to-Day Practical Problems</a:t>
            </a:r>
            <a:endParaRPr sz="3200" b="0" i="0" u="none" strike="noStrike" cap="none">
              <a:solidFill>
                <a:schemeClr val="dk1"/>
              </a:solidFill>
              <a:latin typeface="Arial"/>
              <a:ea typeface="Arial"/>
              <a:cs typeface="Arial"/>
              <a:sym typeface="Arial"/>
            </a:endParaRPr>
          </a:p>
          <a:p>
            <a:pPr marL="914400" marR="0" lvl="1" indent="-457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Different Identification and Authentication Problems</a:t>
            </a:r>
            <a:endParaRPr sz="3200" b="0" i="0" u="none" strike="noStrike" cap="none">
              <a:solidFill>
                <a:schemeClr val="dk1"/>
              </a:solidFill>
              <a:latin typeface="Arial"/>
              <a:ea typeface="Arial"/>
              <a:cs typeface="Arial"/>
              <a:sym typeface="Arial"/>
            </a:endParaRPr>
          </a:p>
          <a:p>
            <a:pPr marL="914400" marR="0" lvl="1" indent="-457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Various Classification problems resulting in decision making</a:t>
            </a:r>
            <a:endParaRPr sz="3200" b="0" i="0" u="none" strike="noStrike" cap="none">
              <a:solidFill>
                <a:schemeClr val="dk1"/>
              </a:solidFill>
              <a:latin typeface="Arial"/>
              <a:ea typeface="Arial"/>
              <a:cs typeface="Arial"/>
              <a:sym typeface="Arial"/>
            </a:endParaRPr>
          </a:p>
          <a:p>
            <a:pPr marL="914400" marR="0" lvl="1" indent="-457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Interdependent and cross-domain problems</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340366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Knowledge Discovery</a:t>
            </a:r>
            <a:endParaRPr/>
          </a:p>
        </p:txBody>
      </p:sp>
      <p:sp>
        <p:nvSpPr>
          <p:cNvPr id="301" name="Google Shape;301;p35"/>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It is about finding understandable knowledge.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Machine learning is a field concerned with the study of algorithms that will improve its performance with experience.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machine learning is more focused on improving performance of an agent.</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Here the mining plays an implicit part.</a:t>
            </a:r>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635128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6"/>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Computational Learning Theory(COLT)</a:t>
            </a:r>
            <a:endParaRPr/>
          </a:p>
        </p:txBody>
      </p:sp>
      <p:sp>
        <p:nvSpPr>
          <p:cNvPr id="307" name="Google Shape;307;p36"/>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In COLT, formal mathematical problems are defined.</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These models helps in analyzing the efficiency and complexity in terms of computation, prediction and feasibility of the algorithm.</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computational learning finds its importance in the field of machine learning,pattern recognition and many more.</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the goal is to inductively learn the target function.</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there are two frameworks for analysing pattern probably approximate correct and mistake bound.</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749276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7"/>
          <p:cNvSpPr txBox="1">
            <a:spLocks noGrp="1"/>
          </p:cNvSpPr>
          <p:nvPr>
            <p:ph type="title"/>
          </p:nvPr>
        </p:nvSpPr>
        <p:spPr>
          <a:xfrm>
            <a:off x="609600" y="266700"/>
            <a:ext cx="10972800" cy="582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Neural and Evolutionary computation</a:t>
            </a:r>
            <a:endParaRPr/>
          </a:p>
        </p:txBody>
      </p:sp>
      <p:sp>
        <p:nvSpPr>
          <p:cNvPr id="313" name="Google Shape;313;p37"/>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The new technique is </a:t>
            </a:r>
            <a:r>
              <a:rPr lang="en-US"/>
              <a:t>e</a:t>
            </a:r>
            <a:r>
              <a:rPr lang="en-US" sz="3200" b="0" i="0" u="none" strike="noStrike" cap="none">
                <a:solidFill>
                  <a:schemeClr val="dk1"/>
                </a:solidFill>
                <a:latin typeface="Arial"/>
                <a:ea typeface="Arial"/>
                <a:cs typeface="Arial"/>
                <a:sym typeface="Arial"/>
              </a:rPr>
              <a:t>nabled to speed up the mining of data.</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computational technique that are based on biological properties fall under the category of evolutionary computing.</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In the case of neural computing, the neural behaviour of human being is simulated to enable machine to learn.</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An ANN is formed for specific application like pattern recognition or classification.</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4147227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Intelligent Agent and Multi Agent System</a:t>
            </a:r>
            <a:endParaRPr/>
          </a:p>
        </p:txBody>
      </p:sp>
      <p:sp>
        <p:nvSpPr>
          <p:cNvPr id="319" name="Google Shape;319;p38"/>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It is the core part of intelligent systems, which allows timely decision making in complex scenarios.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Intelligent agent is the one which is flexible in terms of its action to get the desired outcome.</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It is goal directed and reacts with the environment and acts accordingly.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The percept of individual agent i always limited.</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For complex tasks and decision making more agents are required to solve the problem that is called MAS.</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280653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Multi perspective Integrated Intelligence</a:t>
            </a:r>
            <a:endParaRPr/>
          </a:p>
        </p:txBody>
      </p:sp>
      <p:sp>
        <p:nvSpPr>
          <p:cNvPr id="325" name="Google Shape;325;p39"/>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Utilising and exploiting the knowledge from different perspective to build up an intelligent system giving accur</a:t>
            </a:r>
            <a:r>
              <a:rPr lang="en-US"/>
              <a:t>a</a:t>
            </a:r>
            <a:r>
              <a:rPr lang="en-US" sz="3200" b="0" i="0" u="none" strike="noStrike" cap="none">
                <a:solidFill>
                  <a:schemeClr val="dk1"/>
                </a:solidFill>
                <a:latin typeface="Arial"/>
                <a:ea typeface="Arial"/>
                <a:cs typeface="Arial"/>
                <a:sym typeface="Arial"/>
              </a:rPr>
              <a:t>te results builds the multi- perspective intelligence.</a:t>
            </a:r>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457200" marR="0" lvl="1" indent="0" algn="just"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457200" marR="0" lvl="1" indent="0" algn="just"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	These approaches work in association with respect to the application they would be suited for. the good understanding of requirements and domain will result in an accurate predictions and decision making for solving a problem.</a:t>
            </a:r>
            <a:endParaRPr/>
          </a:p>
          <a:p>
            <a:pPr marL="0" marR="0" lvl="0" indent="0" algn="l" rtl="0">
              <a:lnSpc>
                <a:spcPct val="100000"/>
              </a:lnSpc>
              <a:spcBef>
                <a:spcPts val="0"/>
              </a:spcBef>
              <a:spcAft>
                <a:spcPts val="0"/>
              </a:spcAft>
              <a:buNone/>
            </a:pPr>
            <a:endParaRPr sz="28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63204"/>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394688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Problem Solving</a:t>
            </a:r>
            <a:endParaRPr/>
          </a:p>
        </p:txBody>
      </p:sp>
      <p:sp>
        <p:nvSpPr>
          <p:cNvPr id="331" name="Google Shape;331;p40"/>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It is an area to deal with finding answers for some unknown situations.</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It involves understanding, representation,formulation and solving.</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Simple problem : deterministic procedure.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Complex / Real world problem  - search method</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Problem solving - planning and decision making.</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933788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Problem Solving Process</a:t>
            </a:r>
            <a:endParaRPr/>
          </a:p>
        </p:txBody>
      </p:sp>
      <p:sp>
        <p:nvSpPr>
          <p:cNvPr id="337" name="Google Shape;337;p41"/>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Problem desired objective is not obvious/computational task.</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problem solving - generating solutions for a given situation.</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AI problem is formulated and solved by searching for a solution in space of possible solutions.</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It may include sophisticated information,storage retrival,information extraction,decision making and so on.</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283121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2"/>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Problem Solving Process</a:t>
            </a:r>
            <a:endParaRPr/>
          </a:p>
        </p:txBody>
      </p:sp>
      <p:pic>
        <p:nvPicPr>
          <p:cNvPr id="343" name="Google Shape;343;p42"/>
          <p:cNvPicPr preferRelativeResize="0">
            <a:picLocks noGrp="1"/>
          </p:cNvPicPr>
          <p:nvPr>
            <p:ph type="body" idx="1"/>
          </p:nvPr>
        </p:nvPicPr>
        <p:blipFill rotWithShape="1">
          <a:blip r:embed="rId3">
            <a:alphaModFix/>
          </a:blip>
          <a:srcRect/>
          <a:stretch/>
        </p:blipFill>
        <p:spPr>
          <a:xfrm>
            <a:off x="1404937" y="1839912"/>
            <a:ext cx="9382125" cy="3497262"/>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315848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3"/>
          <p:cNvSpPr txBox="1">
            <a:spLocks noGrp="1"/>
          </p:cNvSpPr>
          <p:nvPr>
            <p:ph type="body" idx="1"/>
          </p:nvPr>
        </p:nvSpPr>
        <p:spPr>
          <a:xfrm>
            <a:off x="609600" y="407987"/>
            <a:ext cx="10972800" cy="57197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Problem can be defined with following condition:</a:t>
            </a:r>
            <a:endParaRPr sz="3200" b="0"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1. Every problem is defined in a context. n this context it has certain assumptions under initial condition.</a:t>
            </a:r>
            <a:endParaRPr sz="3200" b="0"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2.Every problem has a well defined objective.</a:t>
            </a:r>
            <a:endParaRPr sz="3200" b="0"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3.Solution to every problem consist of a set of activities.each activity have a state of process.</a:t>
            </a:r>
            <a:endParaRPr sz="3200" b="0"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4.previous knowledge and domain knowledge both are used as the resource during different state in the solution process.</a:t>
            </a:r>
            <a:endParaRPr sz="3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832502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4"/>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General problem solving techniques</a:t>
            </a:r>
            <a:endParaRPr/>
          </a:p>
        </p:txBody>
      </p:sp>
      <p:sp>
        <p:nvSpPr>
          <p:cNvPr id="354" name="Google Shape;354;p44"/>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Problem Definition</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Problem Analysis and representation</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Planning</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Execution</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Evaluating Solution</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Consolidating Gains</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641750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8"/>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Challenges of AI Techniques</a:t>
            </a:r>
            <a:endParaRPr/>
          </a:p>
        </p:txBody>
      </p:sp>
      <p:sp>
        <p:nvSpPr>
          <p:cNvPr id="199" name="Google Shape;199;p18"/>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AI Techniques need to be build from problem-solving perspectives. the points needed for AI technique are:</a:t>
            </a:r>
            <a:endParaRPr sz="3200" b="0" i="0" u="none" strike="noStrike" cap="none">
              <a:solidFill>
                <a:schemeClr val="dk1"/>
              </a:solidFill>
              <a:latin typeface="Arial"/>
              <a:ea typeface="Arial"/>
              <a:cs typeface="Arial"/>
              <a:sym typeface="Arial"/>
            </a:endParaRPr>
          </a:p>
          <a:p>
            <a:pPr marL="914400" marR="0" lvl="1" indent="-4572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Need for analysis and large amount of data</a:t>
            </a:r>
            <a:endParaRPr sz="2800" b="0" i="0" u="none" strike="noStrike" cap="none">
              <a:solidFill>
                <a:schemeClr val="dk1"/>
              </a:solidFill>
              <a:latin typeface="Arial"/>
              <a:ea typeface="Arial"/>
              <a:cs typeface="Arial"/>
              <a:sym typeface="Arial"/>
            </a:endParaRPr>
          </a:p>
          <a:p>
            <a:pPr marL="914400" marR="0" lvl="1" indent="-4572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Analysis should be followed by the mapping of data with build in knowledge</a:t>
            </a:r>
            <a:endParaRPr sz="2800" b="0" i="0" u="none" strike="noStrike" cap="none">
              <a:solidFill>
                <a:schemeClr val="dk1"/>
              </a:solidFill>
              <a:latin typeface="Arial"/>
              <a:ea typeface="Arial"/>
              <a:cs typeface="Arial"/>
              <a:sym typeface="Arial"/>
            </a:endParaRPr>
          </a:p>
          <a:p>
            <a:pPr marL="914400" marR="0" lvl="1" indent="-4572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Dealing with constantly changing scenarios and situations</a:t>
            </a:r>
            <a:endParaRPr sz="2800" b="0" i="0" u="none" strike="noStrike" cap="none">
              <a:solidFill>
                <a:schemeClr val="dk1"/>
              </a:solidFill>
              <a:latin typeface="Arial"/>
              <a:ea typeface="Arial"/>
              <a:cs typeface="Arial"/>
              <a:sym typeface="Arial"/>
            </a:endParaRPr>
          </a:p>
          <a:p>
            <a:pPr marL="914400" marR="0" lvl="1" indent="-4572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Identification of relevant data and irrelevant data are challenges of AI Techniques.</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204148"/>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350435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Formulating Problems</a:t>
            </a:r>
            <a:endParaRPr/>
          </a:p>
        </p:txBody>
      </p:sp>
      <p:sp>
        <p:nvSpPr>
          <p:cNvPr id="360" name="Google Shape;360;p45"/>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First Step - Identification of problem in Problem solving process.</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 problem statement can have description of data,method,procedure and algorithms that are used to solve it.</a:t>
            </a:r>
            <a:endParaRPr/>
          </a:p>
          <a:p>
            <a:pPr marL="742950" marR="0" lvl="1" indent="-107950" algn="just"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The next step is Analysis and Representation of the task knowledge.</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this is done using state space diagram.an operator is applied to a state to move to next state. this approach is aclled State-Space method.</a:t>
            </a:r>
            <a:endParaRPr/>
          </a:p>
          <a:p>
            <a:pPr marL="0" marR="0" lvl="0" indent="0" algn="l" rtl="0">
              <a:lnSpc>
                <a:spcPct val="100000"/>
              </a:lnSpc>
              <a:spcBef>
                <a:spcPts val="0"/>
              </a:spcBef>
              <a:spcAft>
                <a:spcPts val="0"/>
              </a:spcAft>
              <a:buNone/>
            </a:pPr>
            <a:endParaRPr sz="28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90205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Problem Formulating steps</a:t>
            </a:r>
            <a:endParaRPr/>
          </a:p>
        </p:txBody>
      </p:sp>
      <p:pic>
        <p:nvPicPr>
          <p:cNvPr id="366" name="Google Shape;366;p46"/>
          <p:cNvPicPr preferRelativeResize="0">
            <a:picLocks noGrp="1"/>
          </p:cNvPicPr>
          <p:nvPr>
            <p:ph type="body" idx="1"/>
          </p:nvPr>
        </p:nvPicPr>
        <p:blipFill rotWithShape="1">
          <a:blip r:embed="rId3">
            <a:alphaModFix/>
          </a:blip>
          <a:srcRect/>
          <a:stretch/>
        </p:blipFill>
        <p:spPr>
          <a:xfrm>
            <a:off x="1743075" y="944562"/>
            <a:ext cx="8391525" cy="5272087"/>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182387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7"/>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372" name="Google Shape;372;p47"/>
          <p:cNvPicPr preferRelativeResize="0">
            <a:picLocks noGrp="1"/>
          </p:cNvPicPr>
          <p:nvPr>
            <p:ph type="body" idx="1"/>
          </p:nvPr>
        </p:nvPicPr>
        <p:blipFill rotWithShape="1">
          <a:blip r:embed="rId3">
            <a:alphaModFix/>
          </a:blip>
          <a:srcRect/>
          <a:stretch/>
        </p:blipFill>
        <p:spPr>
          <a:xfrm>
            <a:off x="609600" y="190500"/>
            <a:ext cx="10160000" cy="5659437"/>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948528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8"/>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Solution</a:t>
            </a:r>
            <a:endParaRPr/>
          </a:p>
        </p:txBody>
      </p:sp>
      <p:pic>
        <p:nvPicPr>
          <p:cNvPr id="378" name="Google Shape;378;p48"/>
          <p:cNvPicPr preferRelativeResize="0">
            <a:picLocks noGrp="1"/>
          </p:cNvPicPr>
          <p:nvPr>
            <p:ph type="body" idx="1"/>
          </p:nvPr>
        </p:nvPicPr>
        <p:blipFill rotWithShape="1">
          <a:blip r:embed="rId3">
            <a:alphaModFix/>
          </a:blip>
          <a:srcRect/>
          <a:stretch/>
        </p:blipFill>
        <p:spPr>
          <a:xfrm>
            <a:off x="1457325" y="1046162"/>
            <a:ext cx="8807450" cy="4660900"/>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779924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9"/>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Algorithm</a:t>
            </a:r>
            <a:endParaRPr/>
          </a:p>
        </p:txBody>
      </p:sp>
      <p:pic>
        <p:nvPicPr>
          <p:cNvPr id="384" name="Google Shape;384;p49"/>
          <p:cNvPicPr preferRelativeResize="0">
            <a:picLocks noGrp="1"/>
          </p:cNvPicPr>
          <p:nvPr>
            <p:ph type="body" idx="1"/>
          </p:nvPr>
        </p:nvPicPr>
        <p:blipFill rotWithShape="1">
          <a:blip r:embed="rId3">
            <a:alphaModFix/>
          </a:blip>
          <a:srcRect/>
          <a:stretch/>
        </p:blipFill>
        <p:spPr>
          <a:xfrm>
            <a:off x="911225" y="1109662"/>
            <a:ext cx="10071100" cy="4221162"/>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629369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0"/>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390" name="Google Shape;390;p50"/>
          <p:cNvPicPr preferRelativeResize="0">
            <a:picLocks noGrp="1"/>
          </p:cNvPicPr>
          <p:nvPr>
            <p:ph type="body" idx="1"/>
          </p:nvPr>
        </p:nvPicPr>
        <p:blipFill rotWithShape="1">
          <a:blip r:embed="rId3">
            <a:alphaModFix/>
          </a:blip>
          <a:srcRect/>
          <a:stretch/>
        </p:blipFill>
        <p:spPr>
          <a:xfrm>
            <a:off x="1300162" y="1250950"/>
            <a:ext cx="9450387" cy="3892550"/>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935552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Problem Types and Characteristics</a:t>
            </a:r>
            <a:endParaRPr/>
          </a:p>
        </p:txBody>
      </p:sp>
      <p:sp>
        <p:nvSpPr>
          <p:cNvPr id="396" name="Google Shape;396;p51"/>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Deterministic and observable - single state problem</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Non-Observable - multi state problem-no info about the state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Non-deterministic or partially observable - new info is added and then operator acts on the state soluion space. Solution space is the tree structure of the states.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Unknown state space - these are typically exploration problems. States and impact of the actions are not known.</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Eg-searching address without map.</a:t>
            </a:r>
            <a:endParaRPr/>
          </a:p>
          <a:p>
            <a:pPr marL="0" marR="0" lvl="0" indent="0" algn="l" rtl="0">
              <a:lnSpc>
                <a:spcPct val="100000"/>
              </a:lnSpc>
              <a:spcBef>
                <a:spcPts val="0"/>
              </a:spcBef>
              <a:spcAft>
                <a:spcPts val="0"/>
              </a:spcAft>
              <a:buNone/>
            </a:pPr>
            <a:endParaRPr sz="28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831084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2"/>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Problem Space and Search</a:t>
            </a:r>
            <a:endParaRPr/>
          </a:p>
        </p:txBody>
      </p:sp>
      <p:sp>
        <p:nvSpPr>
          <p:cNvPr id="402" name="Google Shape;402;p52"/>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Problem is represented as the state space.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Search plays the major role such as, search is a general algorithm that helps in finding the path in the state space.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the search algorithm, makes use of control strategy like that of forward or backward search.</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There are two types of strategies </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 informed search and </a:t>
            </a:r>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 uninformed seach.</a:t>
            </a:r>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720116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Informed Search</a:t>
            </a:r>
            <a:endParaRPr/>
          </a:p>
        </p:txBody>
      </p:sp>
      <p:sp>
        <p:nvSpPr>
          <p:cNvPr id="408" name="Google Shape;408;p53"/>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In this approach, a heuristic that is specific to the problem is used to control the flow of solution path.</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Heuristic is a skill based technique used to solve the problem.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It is based on common sense, rule of thumb,educated guesses or intuitive judgement.</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When speedy process is required, informed search is preferred.</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004476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4"/>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Uninformed Search</a:t>
            </a:r>
            <a:endParaRPr/>
          </a:p>
        </p:txBody>
      </p:sp>
      <p:sp>
        <p:nvSpPr>
          <p:cNvPr id="414" name="Google Shape;414;p54"/>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It does not consider any specific nature of the problem.</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It is very simple and can be generalized to any problem.</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This strategy generates all possible states in the state space and checks for the goal state.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But, this approach is time consuming, as the state space is large.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This method is used to benchmark results of the algorithm.</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The search methods are evaluated on the basis of completeness, optimality, time and space complexities.</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952053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19"/>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The Top 4 AI Techniques are</a:t>
            </a:r>
            <a:endParaRPr sz="3200" b="1" i="0" u="none" strike="noStrike" cap="none">
              <a:solidFill>
                <a:schemeClr val="dk1"/>
              </a:solidFill>
              <a:latin typeface="Arial"/>
              <a:ea typeface="Arial"/>
              <a:cs typeface="Arial"/>
              <a:sym typeface="Arial"/>
            </a:endParaRPr>
          </a:p>
          <a:p>
            <a:pPr marL="0" marR="0" lvl="0" indent="-203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Machine Learning</a:t>
            </a:r>
            <a:endParaRPr sz="3200" b="0" i="0" u="none" strike="noStrike" cap="none">
              <a:solidFill>
                <a:schemeClr val="dk1"/>
              </a:solidFill>
              <a:latin typeface="Arial"/>
              <a:ea typeface="Arial"/>
              <a:cs typeface="Arial"/>
              <a:sym typeface="Arial"/>
            </a:endParaRPr>
          </a:p>
          <a:p>
            <a:pPr marL="0" marR="0" lvl="0" indent="-203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NLP(Natural Language Problem)</a:t>
            </a:r>
            <a:endParaRPr sz="3200" b="0" i="0" u="none" strike="noStrike" cap="none">
              <a:solidFill>
                <a:schemeClr val="dk1"/>
              </a:solidFill>
              <a:latin typeface="Arial"/>
              <a:ea typeface="Arial"/>
              <a:cs typeface="Arial"/>
              <a:sym typeface="Arial"/>
            </a:endParaRPr>
          </a:p>
          <a:p>
            <a:pPr marL="0" marR="0" lvl="0" indent="-203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Automation and Robotics</a:t>
            </a:r>
            <a:endParaRPr sz="3200" b="0" i="0" u="none" strike="noStrike" cap="none">
              <a:solidFill>
                <a:schemeClr val="dk1"/>
              </a:solidFill>
              <a:latin typeface="Arial"/>
              <a:ea typeface="Arial"/>
              <a:cs typeface="Arial"/>
              <a:sym typeface="Arial"/>
            </a:endParaRPr>
          </a:p>
          <a:p>
            <a:pPr marL="0" marR="0" lvl="0" indent="-203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Machine Vision</a:t>
            </a:r>
            <a:endParaRPr sz="3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204148"/>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01762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5"/>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Issues in designing search problem</a:t>
            </a:r>
            <a:endParaRPr/>
          </a:p>
        </p:txBody>
      </p:sp>
      <p:sp>
        <p:nvSpPr>
          <p:cNvPr id="420" name="Google Shape;420;p55"/>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State representation and identifying relationships among states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Proper selection of forward and backward movement to determine optimal path to goal state</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Rule selection</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4000416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6"/>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Intelligent Agent</a:t>
            </a:r>
            <a:endParaRPr/>
          </a:p>
        </p:txBody>
      </p:sp>
      <p:sp>
        <p:nvSpPr>
          <p:cNvPr id="426" name="Google Shape;426;p56"/>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Intelligence</a:t>
            </a:r>
            <a:r>
              <a:rPr lang="en-US" sz="3200" b="0" i="0" u="none" strike="noStrike" cap="none">
                <a:solidFill>
                  <a:schemeClr val="dk1"/>
                </a:solidFill>
                <a:latin typeface="Arial"/>
                <a:ea typeface="Arial"/>
                <a:cs typeface="Arial"/>
                <a:sym typeface="Arial"/>
              </a:rPr>
              <a:t> is a cummulative manifestation of different activities resulted from learning, sensing, understanding and knowledge augmentation.</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It has an association with environment.</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An </a:t>
            </a:r>
            <a:r>
              <a:rPr lang="en-US" sz="3200" b="1" i="0" u="none" strike="noStrike" cap="none">
                <a:solidFill>
                  <a:schemeClr val="dk1"/>
                </a:solidFill>
                <a:latin typeface="Arial"/>
                <a:ea typeface="Arial"/>
                <a:cs typeface="Arial"/>
                <a:sym typeface="Arial"/>
              </a:rPr>
              <a:t>agent</a:t>
            </a:r>
            <a:r>
              <a:rPr lang="en-US" sz="3200" b="0" i="0" u="none" strike="noStrike" cap="none">
                <a:solidFill>
                  <a:schemeClr val="dk1"/>
                </a:solidFill>
                <a:latin typeface="Arial"/>
                <a:ea typeface="Arial"/>
                <a:cs typeface="Arial"/>
                <a:sym typeface="Arial"/>
              </a:rPr>
              <a:t> is an entity that can preceive the information and act on that information to acheive the desired outcome.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Intelligent agent</a:t>
            </a:r>
            <a:r>
              <a:rPr lang="en-US" sz="3200" b="0" i="0" u="none" strike="noStrike" cap="none">
                <a:solidFill>
                  <a:schemeClr val="dk1"/>
                </a:solidFill>
                <a:latin typeface="Arial"/>
                <a:ea typeface="Arial"/>
                <a:cs typeface="Arial"/>
                <a:sym typeface="Arial"/>
              </a:rPr>
              <a:t> is an agent that is capable of making decisions and act most logically in the scenario.</a:t>
            </a:r>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246281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7"/>
          <p:cNvSpPr txBox="1">
            <a:spLocks noGrp="1"/>
          </p:cNvSpPr>
          <p:nvPr>
            <p:ph type="body" idx="1"/>
          </p:nvPr>
        </p:nvSpPr>
        <p:spPr>
          <a:xfrm>
            <a:off x="609600" y="565150"/>
            <a:ext cx="10972800" cy="5562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An agent is anything that can perceive its environment through sensors and acts upon that environment through effectors.</a:t>
            </a:r>
            <a:endParaRPr sz="2800" b="0" i="0" u="none" strike="noStrike" cap="none">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 human agent has sensory organs such as eyes, ears, nose, tongue and skin parallel to the sensors, and other organs such as hands, legs, mouth, for effectors.</a:t>
            </a:r>
            <a:endParaRPr sz="2800" b="0" i="0" u="none" strike="noStrike" cap="none">
              <a:solidFill>
                <a:schemeClr val="dk1"/>
              </a:solidFill>
              <a:latin typeface="Arial"/>
              <a:ea typeface="Arial"/>
              <a:cs typeface="Arial"/>
              <a:sym typeface="Arial"/>
            </a:endParaRPr>
          </a:p>
          <a:p>
            <a:pPr marL="342900" marR="0" lvl="0" indent="-165100" algn="just"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 robotic agent replaces cameras and infrared range finders for the sensors, and various motors and actuators for effectors.</a:t>
            </a:r>
            <a:endParaRPr sz="2800" b="0" i="0" u="none" strike="noStrike" cap="none">
              <a:solidFill>
                <a:schemeClr val="dk1"/>
              </a:solidFill>
              <a:latin typeface="Arial"/>
              <a:ea typeface="Arial"/>
              <a:cs typeface="Arial"/>
              <a:sym typeface="Arial"/>
            </a:endParaRPr>
          </a:p>
          <a:p>
            <a:pPr marL="342900" marR="0" lvl="0" indent="-165100" algn="just"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 software agent has encoded bit strings as its programs and actions.</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chemeClr val="dk1"/>
              </a:solidFill>
              <a:latin typeface="Arial"/>
              <a:ea typeface="Arial"/>
              <a:cs typeface="Arial"/>
              <a:sym typeface="Aria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958455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8"/>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Agent and Environment</a:t>
            </a:r>
            <a:endParaRPr/>
          </a:p>
        </p:txBody>
      </p:sp>
      <p:pic>
        <p:nvPicPr>
          <p:cNvPr id="437" name="Google Shape;437;p58" descr="Agent and Environment"/>
          <p:cNvPicPr preferRelativeResize="0">
            <a:picLocks noGrp="1"/>
          </p:cNvPicPr>
          <p:nvPr>
            <p:ph type="body" idx="1"/>
          </p:nvPr>
        </p:nvPicPr>
        <p:blipFill rotWithShape="1">
          <a:blip r:embed="rId3">
            <a:alphaModFix/>
          </a:blip>
          <a:srcRect/>
          <a:stretch/>
        </p:blipFill>
        <p:spPr>
          <a:xfrm>
            <a:off x="2673350" y="1677987"/>
            <a:ext cx="6734175" cy="3502025"/>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064494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9"/>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Agent Terminology</a:t>
            </a:r>
            <a:endParaRPr/>
          </a:p>
        </p:txBody>
      </p:sp>
      <p:sp>
        <p:nvSpPr>
          <p:cNvPr id="443" name="Google Shape;443;p59"/>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Performance Measure of Agent</a:t>
            </a:r>
            <a:r>
              <a:rPr lang="en-US" sz="2800" b="0" i="0" u="none" strike="noStrike" cap="none">
                <a:solidFill>
                  <a:schemeClr val="dk1"/>
                </a:solidFill>
                <a:latin typeface="Arial"/>
                <a:ea typeface="Arial"/>
                <a:cs typeface="Arial"/>
                <a:sym typeface="Arial"/>
              </a:rPr>
              <a:t> </a:t>
            </a:r>
            <a:endParaRPr sz="2800" b="0"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 It is the criteria, which determines how successful an agent is.</a:t>
            </a:r>
            <a:endParaRPr sz="2400" b="0" i="0" u="none" strike="noStrike" cap="none">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Behaviour of  Agent</a:t>
            </a:r>
            <a:r>
              <a:rPr lang="en-US" sz="2800" b="0" i="0" u="none" strike="noStrike" cap="none">
                <a:solidFill>
                  <a:schemeClr val="dk1"/>
                </a:solidFill>
                <a:latin typeface="Arial"/>
                <a:ea typeface="Arial"/>
                <a:cs typeface="Arial"/>
                <a:sym typeface="Arial"/>
              </a:rPr>
              <a:t> </a:t>
            </a:r>
            <a:endParaRPr sz="2800" b="0"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 It is the action that agent performs after any given sequence of precepts.</a:t>
            </a:r>
            <a:endParaRPr sz="2400" b="0" i="0" u="none" strike="noStrike" cap="none">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Percept</a:t>
            </a:r>
            <a:r>
              <a:rPr lang="en-US" sz="2800" b="0" i="0" u="none" strike="noStrike" cap="none">
                <a:solidFill>
                  <a:schemeClr val="dk1"/>
                </a:solidFill>
                <a:latin typeface="Arial"/>
                <a:ea typeface="Arial"/>
                <a:cs typeface="Arial"/>
                <a:sym typeface="Arial"/>
              </a:rPr>
              <a:t> </a:t>
            </a:r>
            <a:endParaRPr sz="2800" b="0"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 It is agent’s perceptual inputs at a given instance.</a:t>
            </a:r>
            <a:endParaRPr sz="2400" b="0" i="0" u="none" strike="noStrike" cap="none">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Percept Sequence</a:t>
            </a:r>
            <a:r>
              <a:rPr lang="en-US" sz="2800" b="0" i="0" u="none" strike="noStrike" cap="none">
                <a:solidFill>
                  <a:schemeClr val="dk1"/>
                </a:solidFill>
                <a:latin typeface="Arial"/>
                <a:ea typeface="Arial"/>
                <a:cs typeface="Arial"/>
                <a:sym typeface="Arial"/>
              </a:rPr>
              <a:t> </a:t>
            </a:r>
            <a:endParaRPr sz="2800" b="0"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 It is the history of all that an agent has perceived till date.</a:t>
            </a:r>
            <a:endParaRPr sz="2400" b="0" i="0" u="none" strike="noStrike" cap="none">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Agent Function</a:t>
            </a:r>
            <a:r>
              <a:rPr lang="en-US" sz="2800" b="0" i="0" u="none" strike="noStrike" cap="none">
                <a:solidFill>
                  <a:schemeClr val="dk1"/>
                </a:solidFill>
                <a:latin typeface="Arial"/>
                <a:ea typeface="Arial"/>
                <a:cs typeface="Arial"/>
                <a:sym typeface="Arial"/>
              </a:rPr>
              <a:t> </a:t>
            </a:r>
            <a:endParaRPr sz="2800" b="0"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 It is a map from the precept sequence to an action</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30216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0"/>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What is Ideal Rational Agent?</a:t>
            </a:r>
            <a:endParaRPr/>
          </a:p>
        </p:txBody>
      </p:sp>
      <p:sp>
        <p:nvSpPr>
          <p:cNvPr id="449" name="Google Shape;449;p60"/>
          <p:cNvSpPr txBox="1">
            <a:spLocks noGrp="1"/>
          </p:cNvSpPr>
          <p:nvPr>
            <p:ph type="body" idx="1"/>
          </p:nvPr>
        </p:nvSpPr>
        <p:spPr>
          <a:xfrm>
            <a:off x="609600" y="993775"/>
            <a:ext cx="10972800" cy="540067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An ideal rational agent is the one, which is capable of doing expected actions to maximize its performance measure, on the basis of :</a:t>
            </a:r>
            <a:endParaRPr sz="2800" b="0" i="0" u="none" strike="noStrike" cap="none">
              <a:solidFill>
                <a:schemeClr val="dk1"/>
              </a:solidFill>
              <a:latin typeface="Arial"/>
              <a:ea typeface="Arial"/>
              <a:cs typeface="Arial"/>
              <a:sym typeface="Arial"/>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Its percept sequence</a:t>
            </a:r>
            <a:endParaRPr sz="2800" b="0" i="0" u="none" strike="noStrike" cap="none">
              <a:solidFill>
                <a:schemeClr val="dk1"/>
              </a:solidFill>
              <a:latin typeface="Arial"/>
              <a:ea typeface="Arial"/>
              <a:cs typeface="Arial"/>
              <a:sym typeface="Arial"/>
            </a:endParaRPr>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Its built-in knowledge base</a:t>
            </a:r>
            <a:endParaRPr sz="2800" b="0" i="0" u="none" strike="noStrike" cap="none">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Rationality of an agent depends on the following: </a:t>
            </a:r>
            <a:endParaRPr sz="2800" b="0"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The </a:t>
            </a:r>
            <a:r>
              <a:rPr lang="en-US" sz="2400" b="1" i="0" u="none" strike="noStrike" cap="none">
                <a:solidFill>
                  <a:schemeClr val="dk1"/>
                </a:solidFill>
                <a:latin typeface="Arial"/>
                <a:ea typeface="Arial"/>
                <a:cs typeface="Arial"/>
                <a:sym typeface="Arial"/>
              </a:rPr>
              <a:t>performance measures</a:t>
            </a:r>
            <a:r>
              <a:rPr lang="en-US" sz="2400" b="0" i="0" u="none" strike="noStrike" cap="none">
                <a:solidFill>
                  <a:schemeClr val="dk1"/>
                </a:solidFill>
                <a:latin typeface="Arial"/>
                <a:ea typeface="Arial"/>
                <a:cs typeface="Arial"/>
                <a:sym typeface="Arial"/>
              </a:rPr>
              <a:t>, which determine the degree of success.</a:t>
            </a:r>
            <a:endParaRPr sz="2400" b="0"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Agent’s </a:t>
            </a:r>
            <a:r>
              <a:rPr lang="en-US" sz="2400" b="1" i="0" u="none" strike="noStrike" cap="none">
                <a:solidFill>
                  <a:schemeClr val="dk1"/>
                </a:solidFill>
                <a:latin typeface="Arial"/>
                <a:ea typeface="Arial"/>
                <a:cs typeface="Arial"/>
                <a:sym typeface="Arial"/>
              </a:rPr>
              <a:t>Percept Sequence</a:t>
            </a:r>
            <a:r>
              <a:rPr lang="en-US" sz="2400" b="0" i="0" u="none" strike="noStrike" cap="none">
                <a:solidFill>
                  <a:schemeClr val="dk1"/>
                </a:solidFill>
                <a:latin typeface="Arial"/>
                <a:ea typeface="Arial"/>
                <a:cs typeface="Arial"/>
                <a:sym typeface="Arial"/>
              </a:rPr>
              <a:t> till now.</a:t>
            </a:r>
            <a:endParaRPr sz="2400" b="0"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The agent’s </a:t>
            </a:r>
            <a:r>
              <a:rPr lang="en-US" sz="2400" b="1" i="0" u="none" strike="noStrike" cap="none">
                <a:solidFill>
                  <a:schemeClr val="dk1"/>
                </a:solidFill>
                <a:latin typeface="Arial"/>
                <a:ea typeface="Arial"/>
                <a:cs typeface="Arial"/>
                <a:sym typeface="Arial"/>
              </a:rPr>
              <a:t>prior knowledge about the environment</a:t>
            </a:r>
            <a:r>
              <a:rPr lang="en-US" sz="2400" b="0" i="0" u="none" strike="noStrike" cap="none">
                <a:solidFill>
                  <a:schemeClr val="dk1"/>
                </a:solidFill>
                <a:latin typeface="Arial"/>
                <a:ea typeface="Arial"/>
                <a:cs typeface="Arial"/>
                <a:sym typeface="Arial"/>
              </a:rPr>
              <a:t>.</a:t>
            </a:r>
            <a:endParaRPr sz="2400" b="0"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The </a:t>
            </a:r>
            <a:r>
              <a:rPr lang="en-US" sz="2400" b="1" i="0" u="none" strike="noStrike" cap="none">
                <a:solidFill>
                  <a:schemeClr val="dk1"/>
                </a:solidFill>
                <a:latin typeface="Arial"/>
                <a:ea typeface="Arial"/>
                <a:cs typeface="Arial"/>
                <a:sym typeface="Arial"/>
              </a:rPr>
              <a:t>actions</a:t>
            </a:r>
            <a:r>
              <a:rPr lang="en-US" sz="2400" b="0" i="0" u="none" strike="noStrike" cap="none">
                <a:solidFill>
                  <a:schemeClr val="dk1"/>
                </a:solidFill>
                <a:latin typeface="Arial"/>
                <a:ea typeface="Arial"/>
                <a:cs typeface="Arial"/>
                <a:sym typeface="Arial"/>
              </a:rPr>
              <a:t> that the agent can carry out.</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096906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1"/>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The Structure of Intelligent Agents</a:t>
            </a:r>
            <a:endParaRPr/>
          </a:p>
        </p:txBody>
      </p:sp>
      <p:sp>
        <p:nvSpPr>
          <p:cNvPr id="455" name="Google Shape;455;p61"/>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457200" marR="0" lvl="1" indent="0" algn="just" rtl="0">
              <a:lnSpc>
                <a:spcPct val="100000"/>
              </a:lnSpc>
              <a:spcBef>
                <a:spcPts val="0"/>
              </a:spcBef>
              <a:spcAft>
                <a:spcPts val="0"/>
              </a:spcAft>
              <a:buClr>
                <a:schemeClr val="dk1"/>
              </a:buClr>
              <a:buSzPts val="2800"/>
              <a:buFont typeface="Arial"/>
              <a:buNone/>
            </a:pPr>
            <a:r>
              <a:rPr lang="en-US" sz="2800" b="0" i="0" u="none" strike="noStrike" cap="none" dirty="0">
                <a:solidFill>
                  <a:schemeClr val="dk1"/>
                </a:solidFill>
                <a:latin typeface="Arial"/>
                <a:ea typeface="Arial"/>
                <a:cs typeface="Arial"/>
                <a:sym typeface="Arial"/>
              </a:rPr>
              <a:t>Agent’s structure can be viewed as −</a:t>
            </a:r>
            <a:endParaRPr sz="2800" b="0" i="0" u="none" strike="noStrike" cap="none" dirty="0">
              <a:solidFill>
                <a:schemeClr val="dk1"/>
              </a:solidFill>
              <a:latin typeface="Arial"/>
              <a:ea typeface="Arial"/>
              <a:cs typeface="Arial"/>
              <a:sym typeface="Arial"/>
            </a:endParaRPr>
          </a:p>
          <a:p>
            <a:pPr marL="457200" marR="0" lvl="1" indent="-17780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Agent = Architecture + Agent Program</a:t>
            </a:r>
            <a:endParaRPr sz="2800" b="0" i="0" u="none" strike="noStrike" cap="none" dirty="0">
              <a:solidFill>
                <a:schemeClr val="dk1"/>
              </a:solidFill>
              <a:latin typeface="Arial"/>
              <a:ea typeface="Arial"/>
              <a:cs typeface="Arial"/>
              <a:sym typeface="Arial"/>
            </a:endParaRPr>
          </a:p>
          <a:p>
            <a:pPr marL="457200" marR="0" lvl="1" indent="-17780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Architecture = the machinery that an agent executes on.</a:t>
            </a:r>
            <a:endParaRPr sz="2800" b="0" i="0" u="none" strike="noStrike" cap="none" dirty="0">
              <a:solidFill>
                <a:schemeClr val="dk1"/>
              </a:solidFill>
              <a:latin typeface="Arial"/>
              <a:ea typeface="Arial"/>
              <a:cs typeface="Arial"/>
              <a:sym typeface="Arial"/>
            </a:endParaRPr>
          </a:p>
          <a:p>
            <a:pPr marL="457200" marR="0" lvl="1" indent="-17780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Agent Program = an implementation of an agent function.</a:t>
            </a:r>
            <a:endParaRPr sz="2800" b="0" i="0" u="none" strike="noStrike" cap="none" dirty="0">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1" i="0" u="none" strike="noStrike" cap="none" dirty="0">
                <a:solidFill>
                  <a:schemeClr val="dk1"/>
                </a:solidFill>
                <a:latin typeface="Arial"/>
                <a:ea typeface="Arial"/>
                <a:cs typeface="Arial"/>
                <a:sym typeface="Arial"/>
              </a:rPr>
              <a:t>Condition-Action Rule</a:t>
            </a:r>
            <a:r>
              <a:rPr lang="en-US" sz="2800" b="0" i="0" u="none" strike="noStrike" cap="none" dirty="0">
                <a:solidFill>
                  <a:schemeClr val="dk1"/>
                </a:solidFill>
                <a:latin typeface="Arial"/>
                <a:ea typeface="Arial"/>
                <a:cs typeface="Arial"/>
                <a:sym typeface="Arial"/>
              </a:rPr>
              <a:t> − It is a rule that maps a state (condition) to an action.</a:t>
            </a:r>
            <a:endParaRPr sz="2800" b="0" i="0" u="none" strike="noStrike" cap="none" dirty="0">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Simple Reflex Agents</a:t>
            </a:r>
            <a:endParaRPr sz="2800" b="0" i="0" u="none" strike="noStrike" cap="none" dirty="0">
              <a:solidFill>
                <a:schemeClr val="dk1"/>
              </a:solidFill>
              <a:latin typeface="Arial"/>
              <a:ea typeface="Arial"/>
              <a:cs typeface="Arial"/>
              <a:sym typeface="Arial"/>
            </a:endParaRPr>
          </a:p>
          <a:p>
            <a:pPr marL="457200" marR="0" lvl="1" indent="-17780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They choose actions only based on the current percept.</a:t>
            </a:r>
            <a:endParaRPr sz="2800" b="0" i="0" u="none" strike="noStrike" cap="none" dirty="0">
              <a:solidFill>
                <a:schemeClr val="dk1"/>
              </a:solidFill>
              <a:latin typeface="Arial"/>
              <a:ea typeface="Arial"/>
              <a:cs typeface="Arial"/>
              <a:sym typeface="Arial"/>
            </a:endParaRPr>
          </a:p>
          <a:p>
            <a:pPr marL="457200" marR="0" lvl="1" indent="-17780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They are rational only if a correct decision is made only on the basis of current precept.</a:t>
            </a:r>
            <a:endParaRPr sz="2800" b="0" i="0" u="none" strike="noStrike" cap="none" dirty="0">
              <a:solidFill>
                <a:schemeClr val="dk1"/>
              </a:solidFill>
              <a:latin typeface="Arial"/>
              <a:ea typeface="Arial"/>
              <a:cs typeface="Arial"/>
              <a:sym typeface="Arial"/>
            </a:endParaRPr>
          </a:p>
          <a:p>
            <a:pPr marL="457200" marR="0" lvl="1" indent="-17780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Their environment is completely observable.</a:t>
            </a:r>
            <a:endParaRPr sz="2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dirty="0">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4108447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2"/>
          <p:cNvSpPr txBox="1">
            <a:spLocks noGrp="1"/>
          </p:cNvSpPr>
          <p:nvPr>
            <p:ph type="body" idx="1"/>
          </p:nvPr>
        </p:nvSpPr>
        <p:spPr>
          <a:xfrm>
            <a:off x="1981200" y="457200"/>
            <a:ext cx="8229600" cy="56689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0" i="0" u="none" strike="noStrike" cap="none" dirty="0">
                <a:solidFill>
                  <a:schemeClr val="dk1"/>
                </a:solidFill>
                <a:latin typeface="Arial"/>
                <a:ea typeface="Arial"/>
                <a:cs typeface="Arial"/>
                <a:sym typeface="Arial"/>
              </a:rPr>
              <a:t>Simple Reflex Agents</a:t>
            </a:r>
            <a:endParaRPr dirty="0"/>
          </a:p>
          <a:p>
            <a:pPr marL="0" marR="0" lvl="0" indent="0" algn="l" rtl="0">
              <a:lnSpc>
                <a:spcPct val="100000"/>
              </a:lnSpc>
              <a:spcBef>
                <a:spcPts val="0"/>
              </a:spcBef>
              <a:spcAft>
                <a:spcPts val="0"/>
              </a:spcAft>
              <a:buNone/>
            </a:pPr>
            <a:endParaRPr sz="3200" b="0" i="0" u="none" strike="noStrike" cap="none" dirty="0">
              <a:solidFill>
                <a:schemeClr val="dk1"/>
              </a:solidFill>
              <a:latin typeface="Arial"/>
              <a:ea typeface="Arial"/>
              <a:cs typeface="Arial"/>
              <a:sym typeface="Arial"/>
            </a:endParaRPr>
          </a:p>
        </p:txBody>
      </p:sp>
      <p:pic>
        <p:nvPicPr>
          <p:cNvPr id="461" name="Google Shape;461;p62" descr="Simple Reflex Agent"/>
          <p:cNvPicPr preferRelativeResize="0"/>
          <p:nvPr/>
        </p:nvPicPr>
        <p:blipFill rotWithShape="1">
          <a:blip r:embed="rId3">
            <a:alphaModFix/>
          </a:blip>
          <a:srcRect/>
          <a:stretch/>
        </p:blipFill>
        <p:spPr>
          <a:xfrm>
            <a:off x="3200400" y="1447800"/>
            <a:ext cx="5715000" cy="4267200"/>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970843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3"/>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dirty="0">
                <a:solidFill>
                  <a:schemeClr val="dk1"/>
                </a:solidFill>
                <a:latin typeface="Arial"/>
                <a:ea typeface="Arial"/>
                <a:cs typeface="Arial"/>
                <a:sym typeface="Arial"/>
              </a:rPr>
              <a:t>Model Based Reflex Agents</a:t>
            </a:r>
            <a:endParaRPr dirty="0"/>
          </a:p>
        </p:txBody>
      </p:sp>
      <p:pic>
        <p:nvPicPr>
          <p:cNvPr id="467" name="Google Shape;467;p63" descr="Model Based Reflex Agents"/>
          <p:cNvPicPr preferRelativeResize="0"/>
          <p:nvPr/>
        </p:nvPicPr>
        <p:blipFill rotWithShape="1">
          <a:blip r:embed="rId3">
            <a:alphaModFix/>
          </a:blip>
          <a:srcRect/>
          <a:stretch/>
        </p:blipFill>
        <p:spPr>
          <a:xfrm>
            <a:off x="3200400" y="1589314"/>
            <a:ext cx="5715000" cy="3724275"/>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42531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4"/>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dirty="0">
                <a:solidFill>
                  <a:schemeClr val="dk1"/>
                </a:solidFill>
                <a:latin typeface="Arial"/>
                <a:ea typeface="Arial"/>
                <a:cs typeface="Arial"/>
                <a:sym typeface="Arial"/>
              </a:rPr>
              <a:t>Goal Based Agents</a:t>
            </a:r>
            <a:endParaRPr dirty="0"/>
          </a:p>
        </p:txBody>
      </p:sp>
      <p:pic>
        <p:nvPicPr>
          <p:cNvPr id="473" name="Google Shape;473;p64" descr="Goal Based Reflex Agents"/>
          <p:cNvPicPr preferRelativeResize="0"/>
          <p:nvPr/>
        </p:nvPicPr>
        <p:blipFill rotWithShape="1">
          <a:blip r:embed="rId3">
            <a:alphaModFix/>
          </a:blip>
          <a:srcRect/>
          <a:stretch/>
        </p:blipFill>
        <p:spPr>
          <a:xfrm>
            <a:off x="2971800" y="1676401"/>
            <a:ext cx="6248400" cy="4495800"/>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395339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0"/>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Characteristics of AI Techniques</a:t>
            </a:r>
            <a:endParaRPr/>
          </a:p>
        </p:txBody>
      </p:sp>
      <p:sp>
        <p:nvSpPr>
          <p:cNvPr id="211" name="Google Shape;211;p20"/>
          <p:cNvSpPr txBox="1">
            <a:spLocks noGrp="1"/>
          </p:cNvSpPr>
          <p:nvPr>
            <p:ph type="body" idx="1"/>
          </p:nvPr>
        </p:nvSpPr>
        <p:spPr>
          <a:xfrm>
            <a:off x="609600" y="885825"/>
            <a:ext cx="10972800" cy="5711825"/>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Intelligence requires Knowledge.</a:t>
            </a:r>
            <a:endParaRPr sz="2400" b="0" i="0" u="none" strike="noStrike" cap="none">
              <a:solidFill>
                <a:schemeClr val="dk1"/>
              </a:solidFill>
              <a:latin typeface="Arial"/>
              <a:ea typeface="Arial"/>
              <a:cs typeface="Arial"/>
              <a:sym typeface="Arial"/>
            </a:endParaRPr>
          </a:p>
          <a:p>
            <a:pPr marL="457200" marR="0" lvl="0" indent="-4572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Knowledge possesses less desirable properties such as:</a:t>
            </a:r>
            <a:endParaRPr sz="2400" b="0" i="0" u="none" strike="noStrike" cap="none">
              <a:solidFill>
                <a:schemeClr val="dk1"/>
              </a:solidFill>
              <a:latin typeface="Arial"/>
              <a:ea typeface="Arial"/>
              <a:cs typeface="Arial"/>
              <a:sym typeface="Arial"/>
            </a:endParaRPr>
          </a:p>
          <a:p>
            <a:pPr marL="914400" marR="0" lvl="1" indent="-457200" algn="l" rtl="0">
              <a:lnSpc>
                <a:spcPct val="100000"/>
              </a:lnSpc>
              <a:spcBef>
                <a:spcPts val="420"/>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Voluminous</a:t>
            </a:r>
            <a:endParaRPr sz="2100" b="0" i="0" u="none" strike="noStrike" cap="none">
              <a:solidFill>
                <a:schemeClr val="dk1"/>
              </a:solidFill>
              <a:latin typeface="Arial"/>
              <a:ea typeface="Arial"/>
              <a:cs typeface="Arial"/>
              <a:sym typeface="Arial"/>
            </a:endParaRPr>
          </a:p>
          <a:p>
            <a:pPr marL="914400" marR="0" lvl="1" indent="-457200" algn="l" rtl="0">
              <a:lnSpc>
                <a:spcPct val="100000"/>
              </a:lnSpc>
              <a:spcBef>
                <a:spcPts val="420"/>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Hard to characterize accurately</a:t>
            </a:r>
            <a:endParaRPr sz="2100" b="0" i="0" u="none" strike="noStrike" cap="none">
              <a:solidFill>
                <a:schemeClr val="dk1"/>
              </a:solidFill>
              <a:latin typeface="Arial"/>
              <a:ea typeface="Arial"/>
              <a:cs typeface="Arial"/>
              <a:sym typeface="Arial"/>
            </a:endParaRPr>
          </a:p>
          <a:p>
            <a:pPr marL="914400" marR="0" lvl="1" indent="-457200" algn="l" rtl="0">
              <a:lnSpc>
                <a:spcPct val="100000"/>
              </a:lnSpc>
              <a:spcBef>
                <a:spcPts val="420"/>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Constantly changing</a:t>
            </a:r>
            <a:endParaRPr sz="2100" b="0" i="0" u="none" strike="noStrike" cap="none">
              <a:solidFill>
                <a:schemeClr val="dk1"/>
              </a:solidFill>
              <a:latin typeface="Arial"/>
              <a:ea typeface="Arial"/>
              <a:cs typeface="Arial"/>
              <a:sym typeface="Arial"/>
            </a:endParaRPr>
          </a:p>
          <a:p>
            <a:pPr marL="457200" marR="0" lvl="0" indent="-45720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457200" marR="0" lvl="0" indent="-457200" algn="just"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AI technique is a method that exploits knowledge that should be represented in such a way that:</a:t>
            </a:r>
            <a:endParaRPr sz="2400" b="0" i="0" u="none" strike="noStrike" cap="none">
              <a:solidFill>
                <a:schemeClr val="dk1"/>
              </a:solidFill>
              <a:latin typeface="Arial"/>
              <a:ea typeface="Arial"/>
              <a:cs typeface="Arial"/>
              <a:sym typeface="Arial"/>
            </a:endParaRPr>
          </a:p>
          <a:p>
            <a:pPr marL="914400" marR="0" lvl="1" indent="-457200" algn="l" rtl="0">
              <a:lnSpc>
                <a:spcPct val="100000"/>
              </a:lnSpc>
              <a:spcBef>
                <a:spcPts val="420"/>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Knowledge captures generalization</a:t>
            </a:r>
            <a:endParaRPr sz="2100" b="0" i="0" u="none" strike="noStrike" cap="none">
              <a:solidFill>
                <a:schemeClr val="dk1"/>
              </a:solidFill>
              <a:latin typeface="Arial"/>
              <a:ea typeface="Arial"/>
              <a:cs typeface="Arial"/>
              <a:sym typeface="Arial"/>
            </a:endParaRPr>
          </a:p>
          <a:p>
            <a:pPr marL="914400" marR="0" lvl="1" indent="-457200" algn="l" rtl="0">
              <a:lnSpc>
                <a:spcPct val="100000"/>
              </a:lnSpc>
              <a:spcBef>
                <a:spcPts val="420"/>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It can be understood by people who must provide it.</a:t>
            </a:r>
            <a:endParaRPr sz="2100" b="0" i="0" u="none" strike="noStrike" cap="none">
              <a:solidFill>
                <a:schemeClr val="dk1"/>
              </a:solidFill>
              <a:latin typeface="Arial"/>
              <a:ea typeface="Arial"/>
              <a:cs typeface="Arial"/>
              <a:sym typeface="Arial"/>
            </a:endParaRPr>
          </a:p>
          <a:p>
            <a:pPr marL="914400" marR="0" lvl="1" indent="-457200" algn="l" rtl="0">
              <a:lnSpc>
                <a:spcPct val="100000"/>
              </a:lnSpc>
              <a:spcBef>
                <a:spcPts val="420"/>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It can be easily modified to correct errors.</a:t>
            </a:r>
            <a:endParaRPr sz="2100" b="0" i="0" u="none" strike="noStrike" cap="none">
              <a:solidFill>
                <a:schemeClr val="dk1"/>
              </a:solidFill>
              <a:latin typeface="Arial"/>
              <a:ea typeface="Arial"/>
              <a:cs typeface="Arial"/>
              <a:sym typeface="Arial"/>
            </a:endParaRPr>
          </a:p>
          <a:p>
            <a:pPr marL="914400" marR="0" lvl="1" indent="-457200" algn="l" rtl="0">
              <a:lnSpc>
                <a:spcPct val="100000"/>
              </a:lnSpc>
              <a:spcBef>
                <a:spcPts val="420"/>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It can be used in variety of situations.</a:t>
            </a:r>
            <a:endParaRPr sz="2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1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461147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5"/>
          <p:cNvSpPr txBox="1">
            <a:spLocks noGrp="1"/>
          </p:cNvSpPr>
          <p:nvPr>
            <p:ph type="title"/>
          </p:nvPr>
        </p:nvSpPr>
        <p:spPr>
          <a:xfrm>
            <a:off x="609600" y="125185"/>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dirty="0">
                <a:solidFill>
                  <a:schemeClr val="dk1"/>
                </a:solidFill>
                <a:latin typeface="Arial"/>
                <a:ea typeface="Arial"/>
                <a:cs typeface="Arial"/>
                <a:sym typeface="Arial"/>
              </a:rPr>
              <a:t>Utility Based Agents</a:t>
            </a:r>
            <a:endParaRPr dirty="0"/>
          </a:p>
        </p:txBody>
      </p:sp>
      <p:pic>
        <p:nvPicPr>
          <p:cNvPr id="479" name="Google Shape;479;p65" descr="Utility Based Agents"/>
          <p:cNvPicPr preferRelativeResize="0"/>
          <p:nvPr/>
        </p:nvPicPr>
        <p:blipFill rotWithShape="1">
          <a:blip r:embed="rId3">
            <a:alphaModFix/>
          </a:blip>
          <a:srcRect/>
          <a:stretch/>
        </p:blipFill>
        <p:spPr>
          <a:xfrm>
            <a:off x="2819400" y="1208314"/>
            <a:ext cx="6705600" cy="4572000"/>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797924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6"/>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Flexibilty and Intelligent Agents</a:t>
            </a:r>
            <a:endParaRPr/>
          </a:p>
        </p:txBody>
      </p:sp>
      <p:sp>
        <p:nvSpPr>
          <p:cNvPr id="485" name="Google Shape;485;p66"/>
          <p:cNvSpPr txBox="1">
            <a:spLocks noGrp="1"/>
          </p:cNvSpPr>
          <p:nvPr>
            <p:ph type="body" idx="1"/>
          </p:nvPr>
        </p:nvSpPr>
        <p:spPr>
          <a:xfrm>
            <a:off x="609600" y="1174750"/>
            <a:ext cx="10972800" cy="536257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Intelligence demands flexibility. Hence, agents need to be flexible.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The flexibility equips the agent to negotiate with dynamic scenarios.</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To exhibit the required intelligence, we expect certain properties associated with flexibility from an intelligent agent.</a:t>
            </a:r>
            <a:endParaRPr/>
          </a:p>
          <a:p>
            <a:pPr marL="1143000" marR="0" lvl="2" indent="-228600" algn="just" rtl="0">
              <a:lnSpc>
                <a:spcPct val="100000"/>
              </a:lnSpc>
              <a:spcBef>
                <a:spcPts val="48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Responsive</a:t>
            </a:r>
            <a:endParaRPr/>
          </a:p>
          <a:p>
            <a:pPr marL="1143000" marR="0" lvl="2" indent="-228600" algn="just" rtl="0">
              <a:lnSpc>
                <a:spcPct val="100000"/>
              </a:lnSpc>
              <a:spcBef>
                <a:spcPts val="48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Pro-active</a:t>
            </a:r>
            <a:endParaRPr/>
          </a:p>
          <a:p>
            <a:pPr marL="1143000" marR="0" lvl="2" indent="-228600" algn="just" rtl="0">
              <a:lnSpc>
                <a:spcPct val="100000"/>
              </a:lnSpc>
              <a:spcBef>
                <a:spcPts val="48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Social</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317969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7"/>
          <p:cNvSpPr txBox="1">
            <a:spLocks noGrp="1"/>
          </p:cNvSpPr>
          <p:nvPr>
            <p:ph type="body" idx="1"/>
          </p:nvPr>
        </p:nvSpPr>
        <p:spPr>
          <a:xfrm>
            <a:off x="609600" y="341312"/>
            <a:ext cx="10972800" cy="5786437"/>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Other properties an intelligent agent should have are :</a:t>
            </a:r>
            <a:endParaRPr/>
          </a:p>
          <a:p>
            <a:pPr marL="1143000" marR="0" lvl="2" indent="-76200" algn="l" rtl="0">
              <a:lnSpc>
                <a:spcPct val="100000"/>
              </a:lnSpc>
              <a:spcBef>
                <a:spcPts val="48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1143000" marR="0" lvl="2" indent="-228600" algn="l" rtl="0">
              <a:lnSpc>
                <a:spcPct val="100000"/>
              </a:lnSpc>
              <a:spcBef>
                <a:spcPts val="48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Mobility</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Veracity</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Benevolence</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Rationality</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Learning</a:t>
            </a:r>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657549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8"/>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Task Environment and its properties</a:t>
            </a:r>
            <a:endParaRPr/>
          </a:p>
        </p:txBody>
      </p:sp>
      <p:sp>
        <p:nvSpPr>
          <p:cNvPr id="496" name="Google Shape;496;p68"/>
          <p:cNvSpPr txBox="1">
            <a:spLocks noGrp="1"/>
          </p:cNvSpPr>
          <p:nvPr>
            <p:ph type="body" idx="1"/>
          </p:nvPr>
        </p:nvSpPr>
        <p:spPr>
          <a:xfrm>
            <a:off x="609600" y="1098550"/>
            <a:ext cx="10972800" cy="522605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The Task Environment is the environment in which the task takes place.</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Clearly defining task environment along with the desired behavior and task is necessary for appropriate design of the agent program.</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PEAS - performance measure, environment, agents actuators, sensors must be specified for design of an intelligent agent.</a:t>
            </a:r>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819358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9"/>
          <p:cNvSpPr txBox="1">
            <a:spLocks noGrp="1"/>
          </p:cNvSpPr>
          <p:nvPr>
            <p:ph type="body" idx="1"/>
          </p:nvPr>
        </p:nvSpPr>
        <p:spPr>
          <a:xfrm>
            <a:off x="609600" y="417512"/>
            <a:ext cx="10972800" cy="61356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For example, Auto-door operating mechanism, The PEAS description is: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 Timelins of the operation, electricity usage, smooth operations, noise generated, and efficiency</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E: Both sides of the door, tiles and object belonging to it</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A: Motors which push and pull the doors and indicators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S: cameras on both sides, along with the mechanism deployed for sensing the obstacles.</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So, the PEAS description plays a core part in designing an agent.</a:t>
            </a:r>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4161284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0"/>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Environment Types</a:t>
            </a:r>
            <a:endParaRPr/>
          </a:p>
        </p:txBody>
      </p:sp>
      <p:sp>
        <p:nvSpPr>
          <p:cNvPr id="507" name="Google Shape;507;p70"/>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Observable / Partially Observable</a:t>
            </a:r>
            <a:endParaRPr sz="3200" b="1"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Deterministic / Stochastic</a:t>
            </a:r>
            <a:endParaRPr sz="3200" b="1"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Discrete / Continuous</a:t>
            </a:r>
            <a:r>
              <a:rPr lang="en-US" sz="3200" b="0" i="0" u="none" strike="noStrike" cap="none">
                <a:solidFill>
                  <a:schemeClr val="dk1"/>
                </a:solidFill>
                <a:latin typeface="Arial"/>
                <a:ea typeface="Arial"/>
                <a:cs typeface="Arial"/>
                <a:sym typeface="Arial"/>
              </a:rPr>
              <a:t> </a:t>
            </a:r>
            <a:endParaRPr sz="3200" b="0"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Episodic / Sequential</a:t>
            </a:r>
            <a:endParaRPr sz="3200" b="1"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Static / Dynamic</a:t>
            </a:r>
            <a:r>
              <a:rPr lang="en-US" sz="3200" b="0" i="0" u="none" strike="noStrike" cap="none">
                <a:solidFill>
                  <a:schemeClr val="dk1"/>
                </a:solidFill>
                <a:latin typeface="Arial"/>
                <a:ea typeface="Arial"/>
                <a:cs typeface="Arial"/>
                <a:sym typeface="Arial"/>
              </a:rPr>
              <a:t> </a:t>
            </a:r>
            <a:endParaRPr sz="3200" b="0"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Single agent / Multiple agents</a:t>
            </a:r>
            <a:endParaRPr sz="3200" b="1" i="0" u="none" strike="noStrike" cap="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 </a:t>
            </a:r>
            <a:endParaRPr sz="3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030736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1"/>
          <p:cNvSpPr txBox="1">
            <a:spLocks noGrp="1"/>
          </p:cNvSpPr>
          <p:nvPr>
            <p:ph type="body" idx="1"/>
          </p:nvPr>
        </p:nvSpPr>
        <p:spPr>
          <a:xfrm>
            <a:off x="609600" y="371475"/>
            <a:ext cx="10972800" cy="575627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Fully observable vs. Partially observable</a:t>
            </a:r>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 task environment is effectively fully observable, if the agent’s sensors are able to detect all the aspects that are relevant to its choice of action.</a:t>
            </a:r>
            <a:endParaRPr/>
          </a:p>
          <a:p>
            <a:pPr marL="342900" marR="0" lvl="0" indent="-342900" algn="just"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Deterministic vs. stochastic</a:t>
            </a:r>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If a next state of the environment is completely determined by an agent, and any variations are excluded, then the environment is deterministic. Otherwise, it is stochastic.</a:t>
            </a:r>
            <a:endParaRPr/>
          </a:p>
          <a:p>
            <a:pPr marL="342900" marR="0" lvl="0" indent="-342900" algn="just"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Episodic vs. sequential</a:t>
            </a:r>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Episodic environment is divided into atomic episodes, each of which consist of agent perceiving and performing a single action. Next episode is independent from actions taken in the previous episode. In contrast, in sequential environment, each decision can affect all the future decisions.</a:t>
            </a:r>
            <a:endParaRPr/>
          </a:p>
          <a:p>
            <a:pPr marL="0" marR="0" lvl="0" indent="0" algn="l" rtl="0">
              <a:lnSpc>
                <a:spcPct val="10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686145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2"/>
          <p:cNvSpPr txBox="1">
            <a:spLocks noGrp="1"/>
          </p:cNvSpPr>
          <p:nvPr>
            <p:ph type="body" idx="1"/>
          </p:nvPr>
        </p:nvSpPr>
        <p:spPr>
          <a:xfrm>
            <a:off x="609600" y="234950"/>
            <a:ext cx="10972800" cy="624205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Static vs. Dynamic</a:t>
            </a:r>
            <a:endParaRPr sz="2800" b="1"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If an environment is changing while an agent is deliberating, then it is dynamic. Static environments does not change over time. Semidynamic environments does not change, but an agent’s performance score does.</a:t>
            </a:r>
            <a:endParaRPr sz="2400" b="0" i="0" u="none" strike="noStrike" cap="none">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Discrete vs. Continuous</a:t>
            </a:r>
            <a:endParaRPr sz="2800" b="1"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Describes a state of the environment, the way time is being handled, and to the percepts and action of an agent. Chess game is discrete (finite number of states, discrete set of actions). Taxi driving is continuous.</a:t>
            </a:r>
            <a:endParaRPr sz="2400" b="0" i="0" u="none" strike="noStrike" cap="none">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Single agent vs. multiagent</a:t>
            </a:r>
            <a:endParaRPr sz="2800" b="1" i="0" u="none" strike="noStrike" cap="none">
              <a:solidFill>
                <a:schemeClr val="dk1"/>
              </a:solidFill>
              <a:latin typeface="Arial"/>
              <a:ea typeface="Arial"/>
              <a:cs typeface="Arial"/>
              <a:sym typeface="Arial"/>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Either an agent is acting in the environment solely, or engage into certain relationships with other agents, distinguishing them from other objects of the environment (by identifying that its own perormance depends on other agent’s performance). Multiagent environment can be competitive, cooperative, or partially both.</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206925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3"/>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Other aspects of Intelligent Agent</a:t>
            </a:r>
            <a:endParaRPr/>
          </a:p>
        </p:txBody>
      </p:sp>
      <p:sp>
        <p:nvSpPr>
          <p:cNvPr id="523" name="Google Shape;523;p73"/>
          <p:cNvSpPr txBox="1">
            <a:spLocks noGrp="1"/>
          </p:cNvSpPr>
          <p:nvPr>
            <p:ph type="body" idx="1"/>
          </p:nvPr>
        </p:nvSpPr>
        <p:spPr>
          <a:xfrm>
            <a:off x="609600" y="1174750"/>
            <a:ext cx="10972800" cy="536257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As the complexity of the system increases, it may require multiple agents.</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problems to be solved in better way, agent with dynamic learning capability is required.</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some complex and practical scenarios in real life can be handled only by multi-agent system with co-operative learning capability.</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some drawbacks include </a:t>
            </a:r>
            <a:endParaRPr dirty="0"/>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1. No overall system controllers</a:t>
            </a:r>
            <a:endParaRPr dirty="0"/>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2. No global perspective</a:t>
            </a:r>
            <a:endParaR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4226056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4"/>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Constraint satisfaction problems (CSP)</a:t>
            </a:r>
            <a:endParaRPr/>
          </a:p>
        </p:txBody>
      </p:sp>
      <p:sp>
        <p:nvSpPr>
          <p:cNvPr id="529" name="Google Shape;529;p74"/>
          <p:cNvSpPr txBox="1">
            <a:spLocks noGrp="1"/>
          </p:cNvSpPr>
          <p:nvPr>
            <p:ph type="body" idx="1"/>
          </p:nvPr>
        </p:nvSpPr>
        <p:spPr>
          <a:xfrm>
            <a:off x="609600" y="1174750"/>
            <a:ext cx="10972800" cy="542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2800" b="1" i="0" u="none" strike="noStrike" cap="none" dirty="0">
                <a:solidFill>
                  <a:schemeClr val="dk1"/>
                </a:solidFill>
                <a:latin typeface="Arial"/>
                <a:ea typeface="Arial"/>
                <a:cs typeface="Arial"/>
                <a:sym typeface="Arial"/>
              </a:rPr>
              <a:t>Constraint satisfaction problems (CSPs)</a:t>
            </a:r>
            <a:r>
              <a:rPr lang="en-US" sz="2800" b="0" i="0" u="none" strike="noStrike" cap="none" dirty="0">
                <a:solidFill>
                  <a:schemeClr val="dk1"/>
                </a:solidFill>
                <a:latin typeface="Arial"/>
                <a:ea typeface="Arial"/>
                <a:cs typeface="Arial"/>
                <a:sym typeface="Arial"/>
              </a:rPr>
              <a:t> are mathematical questions defined as a set of objects whose state must satisfy a number of constraints or limitations. </a:t>
            </a:r>
            <a:endParaRPr sz="2800" b="0" i="0" u="none" strike="noStrike" cap="none" dirty="0">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CSPs represent the entities in a problem as a homogeneous collection of finite constraints over variables, which is solved by constraint satisfaction methods.</a:t>
            </a:r>
            <a:endParaRPr sz="2800" b="0" i="0" u="none" strike="noStrike" cap="none" dirty="0">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It is a search procedure that operates in a space of constraints. </a:t>
            </a:r>
            <a:endParaRPr sz="2800" b="0" i="0" u="none" strike="noStrike" cap="none" dirty="0">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Any problem in the world can mathematically be represented as CSP.</a:t>
            </a:r>
            <a:endParaRPr sz="2800" b="0" i="0" u="none" strike="noStrike" cap="none" dirty="0">
              <a:solidFill>
                <a:schemeClr val="dk1"/>
              </a:solidFill>
              <a:latin typeface="Arial"/>
              <a:ea typeface="Arial"/>
              <a:cs typeface="Arial"/>
              <a:sym typeface="Arial"/>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The solution is typically a state that can satisfy all the constraints.</a:t>
            </a:r>
            <a:endParaRPr sz="2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dirty="0">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20743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217" name="Google Shape;217;p21"/>
          <p:cNvPicPr preferRelativeResize="0">
            <a:picLocks noGrp="1"/>
          </p:cNvPicPr>
          <p:nvPr>
            <p:ph type="body" idx="1"/>
          </p:nvPr>
        </p:nvPicPr>
        <p:blipFill rotWithShape="1">
          <a:blip r:embed="rId3">
            <a:alphaModFix/>
          </a:blip>
          <a:srcRect/>
          <a:stretch/>
        </p:blipFill>
        <p:spPr>
          <a:xfrm>
            <a:off x="852487" y="1044575"/>
            <a:ext cx="10729912" cy="4619625"/>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7835654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body" idx="1"/>
          </p:nvPr>
        </p:nvSpPr>
        <p:spPr>
          <a:xfrm>
            <a:off x="609600" y="549275"/>
            <a:ext cx="10972800" cy="55784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A constraint satisfaction problem (CSP) consists of</a:t>
            </a:r>
            <a:endParaRPr dirty="0"/>
          </a:p>
          <a:p>
            <a:pPr marL="342900" marR="0" lvl="0" indent="-139700" algn="l" rtl="0">
              <a:lnSpc>
                <a:spcPct val="100000"/>
              </a:lnSpc>
              <a:spcBef>
                <a:spcPts val="640"/>
              </a:spcBef>
              <a:spcAft>
                <a:spcPts val="0"/>
              </a:spcAft>
              <a:buClr>
                <a:schemeClr val="dk1"/>
              </a:buClr>
              <a:buSzPts val="3200"/>
              <a:buFont typeface="Arial"/>
              <a:buNone/>
            </a:pPr>
            <a:endParaRPr sz="3200" b="0" i="0" u="none" strike="noStrike" cap="none" dirty="0">
              <a:solidFill>
                <a:schemeClr val="dk1"/>
              </a:solidFill>
              <a:latin typeface="Arial"/>
              <a:ea typeface="Arial"/>
              <a:cs typeface="Arial"/>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a set of variables,</a:t>
            </a:r>
            <a:endParaRPr dirty="0"/>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a domain for each variable, and</a:t>
            </a:r>
            <a:endParaRPr dirty="0"/>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a set of constraints.</a:t>
            </a:r>
            <a:endParaRPr dirty="0"/>
          </a:p>
          <a:p>
            <a:pPr marL="742950" marR="0" lvl="1" indent="-107950" algn="l" rtl="0">
              <a:lnSpc>
                <a:spcPct val="100000"/>
              </a:lnSpc>
              <a:spcBef>
                <a:spcPts val="560"/>
              </a:spcBef>
              <a:spcAft>
                <a:spcPts val="0"/>
              </a:spcAft>
              <a:buClr>
                <a:schemeClr val="dk1"/>
              </a:buClr>
              <a:buSzPts val="2800"/>
              <a:buFont typeface="Arial"/>
              <a:buNone/>
            </a:pPr>
            <a:endParaRPr sz="28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The aim is to choose a value for each variable so that the resulting possible world satisfies the constraints; we want a model of the constraints.</a:t>
            </a:r>
            <a:endParaRPr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386303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6"/>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dirty="0">
                <a:solidFill>
                  <a:schemeClr val="dk1"/>
                </a:solidFill>
                <a:latin typeface="Arial"/>
                <a:ea typeface="Arial"/>
                <a:cs typeface="Arial"/>
                <a:sym typeface="Arial"/>
              </a:rPr>
              <a:t>Constraint</a:t>
            </a:r>
            <a:endParaRPr dirty="0"/>
          </a:p>
        </p:txBody>
      </p:sp>
      <p:sp>
        <p:nvSpPr>
          <p:cNvPr id="540" name="Google Shape;540;p76"/>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It is mathematical/logical relationship among the attributes of one or more objects.</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It is important to know the type of constraint. </a:t>
            </a:r>
            <a:endParaRPr dirty="0"/>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Unary Constraint - single variable.</a:t>
            </a:r>
            <a:endParaRPr dirty="0"/>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Binary Constraint - two variable.</a:t>
            </a:r>
            <a:endParaRPr dirty="0"/>
          </a:p>
          <a:p>
            <a:pPr marL="742950" marR="0" lvl="1" indent="-285750" algn="just"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Higher order Constraint - 3 or more variables.</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Constraints can restrict the values of variables.</a:t>
            </a:r>
            <a:endParaR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608676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77"/>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dirty="0">
                <a:solidFill>
                  <a:schemeClr val="dk1"/>
                </a:solidFill>
                <a:latin typeface="Arial"/>
                <a:ea typeface="Arial"/>
                <a:cs typeface="Arial"/>
                <a:sym typeface="Arial"/>
              </a:rPr>
              <a:t>Real-World CSPs</a:t>
            </a:r>
            <a:endParaRPr dirty="0"/>
          </a:p>
        </p:txBody>
      </p:sp>
      <p:sp>
        <p:nvSpPr>
          <p:cNvPr id="546" name="Google Shape;546;p77"/>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Assignment problems</a:t>
            </a:r>
            <a:endParaRPr dirty="0"/>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e.g., who teaches what class</a:t>
            </a:r>
            <a:endParaRPr dirty="0"/>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Timetabling </a:t>
            </a:r>
            <a:r>
              <a:rPr lang="en-US" sz="3200" b="0" i="0" u="none" strike="noStrike" cap="none" dirty="0">
                <a:solidFill>
                  <a:schemeClr val="dk1"/>
                </a:solidFill>
                <a:latin typeface="Arial"/>
                <a:ea typeface="Arial"/>
                <a:cs typeface="Arial"/>
                <a:sym typeface="Arial"/>
              </a:rPr>
              <a:t>problems</a:t>
            </a:r>
            <a:endParaRPr dirty="0"/>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e.g., which class is offered when and where?</a:t>
            </a:r>
            <a:endParaRPr dirty="0"/>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 Transportation scheduling</a:t>
            </a:r>
            <a:endParaRPr dirty="0"/>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 Factory scheduling</a:t>
            </a:r>
            <a:endParaR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7604830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8"/>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dirty="0">
                <a:solidFill>
                  <a:schemeClr val="dk1"/>
                </a:solidFill>
                <a:latin typeface="Arial"/>
                <a:ea typeface="Arial"/>
                <a:cs typeface="Arial"/>
                <a:sym typeface="Arial"/>
              </a:rPr>
              <a:t>Crypt Arithmetic Puzzles</a:t>
            </a:r>
            <a:endParaRPr dirty="0"/>
          </a:p>
        </p:txBody>
      </p:sp>
      <p:sp>
        <p:nvSpPr>
          <p:cNvPr id="552" name="Google Shape;552;p78"/>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Constraints: </a:t>
            </a:r>
            <a:endParaRPr sz="32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strike="noStrike" cap="none" dirty="0">
                <a:solidFill>
                  <a:schemeClr val="dk1"/>
                </a:solidFill>
                <a:latin typeface="Arial"/>
                <a:ea typeface="Arial"/>
                <a:cs typeface="Arial"/>
                <a:sym typeface="Arial"/>
              </a:rPr>
              <a:t>1. Variables: can take values from 0-9</a:t>
            </a:r>
            <a:endParaRPr sz="32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strike="noStrike" cap="none" dirty="0">
                <a:solidFill>
                  <a:schemeClr val="dk1"/>
                </a:solidFill>
                <a:latin typeface="Arial"/>
                <a:ea typeface="Arial"/>
                <a:cs typeface="Arial"/>
                <a:sym typeface="Arial"/>
              </a:rPr>
              <a:t>2. No two variables should take same value</a:t>
            </a:r>
            <a:endParaRPr sz="32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strike="noStrike" cap="none" dirty="0">
                <a:solidFill>
                  <a:schemeClr val="dk1"/>
                </a:solidFill>
                <a:latin typeface="Arial"/>
                <a:ea typeface="Arial"/>
                <a:cs typeface="Arial"/>
                <a:sym typeface="Arial"/>
              </a:rPr>
              <a:t>3. The values should be selected such a way that it should comply with arithmetic properties.</a:t>
            </a:r>
            <a:endParaRPr dirty="0"/>
          </a:p>
        </p:txBody>
      </p:sp>
      <p:pic>
        <p:nvPicPr>
          <p:cNvPr id="553" name="Google Shape;553;p78"/>
          <p:cNvPicPr preferRelativeResize="0"/>
          <p:nvPr/>
        </p:nvPicPr>
        <p:blipFill rotWithShape="1">
          <a:blip r:embed="rId3">
            <a:alphaModFix/>
          </a:blip>
          <a:srcRect/>
          <a:stretch/>
        </p:blipFill>
        <p:spPr>
          <a:xfrm>
            <a:off x="3575050" y="4333875"/>
            <a:ext cx="4327525" cy="2120900"/>
          </a:xfrm>
          <a:prstGeom prst="rect">
            <a:avLst/>
          </a:prstGeom>
          <a:noFill/>
          <a:ln>
            <a:noFill/>
          </a:ln>
        </p:spPr>
      </p:pic>
      <p:pic>
        <p:nvPicPr>
          <p:cNvPr id="554" name="Google Shape;554;p78"/>
          <p:cNvPicPr preferRelativeResize="0"/>
          <p:nvPr/>
        </p:nvPicPr>
        <p:blipFill rotWithShape="1">
          <a:blip r:embed="rId4">
            <a:alphaModFix/>
          </a:blip>
          <a:srcRect/>
          <a:stretch/>
        </p:blipFill>
        <p:spPr>
          <a:xfrm>
            <a:off x="3597275" y="4705350"/>
            <a:ext cx="296862" cy="1527175"/>
          </a:xfrm>
          <a:prstGeom prst="rect">
            <a:avLst/>
          </a:prstGeom>
          <a:noFill/>
          <a:ln>
            <a:noFill/>
          </a:ln>
        </p:spPr>
      </p:pic>
      <p:pic>
        <p:nvPicPr>
          <p:cNvPr id="555" name="Google Shape;555;p78"/>
          <p:cNvPicPr preferRelativeResize="0"/>
          <p:nvPr/>
        </p:nvPicPr>
        <p:blipFill rotWithShape="1">
          <a:blip r:embed="rId5">
            <a:alphaModFix/>
          </a:blip>
          <a:srcRect/>
          <a:stretch/>
        </p:blipFill>
        <p:spPr>
          <a:xfrm>
            <a:off x="3641725" y="4454525"/>
            <a:ext cx="4343400" cy="2135187"/>
          </a:xfrm>
          <a:prstGeom prst="rect">
            <a:avLst/>
          </a:prstGeom>
          <a:noFill/>
          <a:ln>
            <a:noFill/>
          </a:ln>
        </p:spPr>
      </p:pic>
      <p:pic>
        <p:nvPicPr>
          <p:cNvPr id="556" name="Google Shape;556;p78"/>
          <p:cNvPicPr preferRelativeResize="0"/>
          <p:nvPr/>
        </p:nvPicPr>
        <p:blipFill rotWithShape="1">
          <a:blip r:embed="rId6">
            <a:alphaModFix/>
          </a:blip>
          <a:srcRect/>
          <a:stretch/>
        </p:blipFill>
        <p:spPr>
          <a:xfrm>
            <a:off x="4025900" y="5819775"/>
            <a:ext cx="3422650" cy="395287"/>
          </a:xfrm>
          <a:prstGeom prst="rect">
            <a:avLst/>
          </a:prstGeom>
          <a:noFill/>
          <a:ln>
            <a:noFill/>
          </a:ln>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70033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9"/>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562" name="Google Shape;562;p79"/>
          <p:cNvPicPr preferRelativeResize="0">
            <a:picLocks noGrp="1"/>
          </p:cNvPicPr>
          <p:nvPr>
            <p:ph type="body" idx="1"/>
          </p:nvPr>
        </p:nvPicPr>
        <p:blipFill rotWithShape="1">
          <a:blip r:embed="rId3">
            <a:alphaModFix/>
          </a:blip>
          <a:srcRect/>
          <a:stretch/>
        </p:blipFill>
        <p:spPr>
          <a:xfrm>
            <a:off x="609600" y="125186"/>
            <a:ext cx="10355262" cy="5561012"/>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55326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80"/>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568" name="Google Shape;568;p80"/>
          <p:cNvPicPr preferRelativeResize="0">
            <a:picLocks noGrp="1"/>
          </p:cNvPicPr>
          <p:nvPr>
            <p:ph type="body" idx="1"/>
          </p:nvPr>
        </p:nvPicPr>
        <p:blipFill rotWithShape="1">
          <a:blip r:embed="rId3">
            <a:alphaModFix/>
          </a:blip>
          <a:srcRect/>
          <a:stretch/>
        </p:blipFill>
        <p:spPr>
          <a:xfrm>
            <a:off x="609600" y="125186"/>
            <a:ext cx="10972800" cy="6111875"/>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157242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1"/>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574" name="Google Shape;574;p81"/>
          <p:cNvPicPr preferRelativeResize="0">
            <a:picLocks noGrp="1"/>
          </p:cNvPicPr>
          <p:nvPr>
            <p:ph type="body" idx="1"/>
          </p:nvPr>
        </p:nvPicPr>
        <p:blipFill rotWithShape="1">
          <a:blip r:embed="rId3">
            <a:alphaModFix/>
          </a:blip>
          <a:srcRect/>
          <a:stretch/>
        </p:blipFill>
        <p:spPr>
          <a:xfrm>
            <a:off x="609600" y="125185"/>
            <a:ext cx="10972800" cy="6235700"/>
          </a:xfrm>
          <a:prstGeom prst="rect">
            <a:avLst/>
          </a:prstGeom>
          <a:noFill/>
          <a:ln>
            <a:noFill/>
          </a:ln>
        </p:spPr>
      </p:pic>
      <p:pic>
        <p:nvPicPr>
          <p:cNvPr id="575" name="Google Shape;575;p81"/>
          <p:cNvPicPr preferRelativeResize="0"/>
          <p:nvPr/>
        </p:nvPicPr>
        <p:blipFill rotWithShape="1">
          <a:blip r:embed="rId4">
            <a:alphaModFix/>
          </a:blip>
          <a:srcRect/>
          <a:stretch/>
        </p:blipFill>
        <p:spPr>
          <a:xfrm>
            <a:off x="4259262" y="2286000"/>
            <a:ext cx="30162" cy="19050"/>
          </a:xfrm>
          <a:prstGeom prst="rect">
            <a:avLst/>
          </a:prstGeom>
          <a:noFill/>
          <a:ln>
            <a:noFill/>
          </a:ln>
        </p:spPr>
      </p:pic>
      <p:pic>
        <p:nvPicPr>
          <p:cNvPr id="576" name="Google Shape;576;p81"/>
          <p:cNvPicPr preferRelativeResize="0"/>
          <p:nvPr/>
        </p:nvPicPr>
        <p:blipFill rotWithShape="1">
          <a:blip r:embed="rId4">
            <a:alphaModFix/>
          </a:blip>
          <a:srcRect/>
          <a:stretch/>
        </p:blipFill>
        <p:spPr>
          <a:xfrm>
            <a:off x="7912100" y="873125"/>
            <a:ext cx="31750" cy="19050"/>
          </a:xfrm>
          <a:prstGeom prst="rect">
            <a:avLst/>
          </a:prstGeom>
          <a:noFill/>
          <a:ln>
            <a:noFill/>
          </a:ln>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866380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82"/>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582" name="Google Shape;582;p82"/>
          <p:cNvPicPr preferRelativeResize="0">
            <a:picLocks noGrp="1"/>
          </p:cNvPicPr>
          <p:nvPr>
            <p:ph type="body" idx="1"/>
          </p:nvPr>
        </p:nvPicPr>
        <p:blipFill rotWithShape="1">
          <a:blip r:embed="rId3">
            <a:alphaModFix/>
          </a:blip>
          <a:srcRect/>
          <a:stretch/>
        </p:blipFill>
        <p:spPr>
          <a:xfrm>
            <a:off x="609600" y="125186"/>
            <a:ext cx="10972800" cy="6169025"/>
          </a:xfrm>
          <a:prstGeom prst="rect">
            <a:avLst/>
          </a:prstGeom>
          <a:noFill/>
          <a:ln>
            <a:noFill/>
          </a:ln>
        </p:spPr>
      </p:pic>
      <p:pic>
        <p:nvPicPr>
          <p:cNvPr id="583" name="Google Shape;583;p82"/>
          <p:cNvPicPr preferRelativeResize="0"/>
          <p:nvPr/>
        </p:nvPicPr>
        <p:blipFill rotWithShape="1">
          <a:blip r:embed="rId4">
            <a:alphaModFix/>
          </a:blip>
          <a:srcRect/>
          <a:stretch/>
        </p:blipFill>
        <p:spPr>
          <a:xfrm>
            <a:off x="7180262" y="3097212"/>
            <a:ext cx="117475" cy="171450"/>
          </a:xfrm>
          <a:prstGeom prst="rect">
            <a:avLst/>
          </a:prstGeom>
          <a:noFill/>
          <a:ln>
            <a:noFill/>
          </a:ln>
        </p:spPr>
      </p:pic>
      <p:pic>
        <p:nvPicPr>
          <p:cNvPr id="584" name="Google Shape;584;p82"/>
          <p:cNvPicPr preferRelativeResize="0"/>
          <p:nvPr/>
        </p:nvPicPr>
        <p:blipFill rotWithShape="1">
          <a:blip r:embed="rId5">
            <a:alphaModFix/>
          </a:blip>
          <a:srcRect/>
          <a:stretch/>
        </p:blipFill>
        <p:spPr>
          <a:xfrm>
            <a:off x="5599112" y="4087812"/>
            <a:ext cx="19050" cy="180975"/>
          </a:xfrm>
          <a:prstGeom prst="rect">
            <a:avLst/>
          </a:prstGeom>
          <a:noFill/>
          <a:ln>
            <a:no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0462478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3"/>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590" name="Google Shape;590;p83"/>
          <p:cNvPicPr preferRelativeResize="0">
            <a:picLocks noGrp="1"/>
          </p:cNvPicPr>
          <p:nvPr>
            <p:ph type="body" idx="1"/>
          </p:nvPr>
        </p:nvPicPr>
        <p:blipFill rotWithShape="1">
          <a:blip r:embed="rId3">
            <a:alphaModFix/>
          </a:blip>
          <a:srcRect/>
          <a:stretch/>
        </p:blipFill>
        <p:spPr>
          <a:xfrm>
            <a:off x="609600" y="125186"/>
            <a:ext cx="9761537" cy="6286500"/>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965113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4"/>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596" name="Google Shape;596;p84"/>
          <p:cNvPicPr preferRelativeResize="0">
            <a:picLocks noGrp="1"/>
          </p:cNvPicPr>
          <p:nvPr>
            <p:ph type="body" idx="1"/>
          </p:nvPr>
        </p:nvPicPr>
        <p:blipFill rotWithShape="1">
          <a:blip r:embed="rId3">
            <a:alphaModFix/>
          </a:blip>
          <a:srcRect/>
          <a:stretch/>
        </p:blipFill>
        <p:spPr>
          <a:xfrm>
            <a:off x="609600" y="125185"/>
            <a:ext cx="10972800" cy="6142037"/>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452542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Problem Solving with AI</a:t>
            </a:r>
            <a:endParaRPr/>
          </a:p>
        </p:txBody>
      </p:sp>
      <p:sp>
        <p:nvSpPr>
          <p:cNvPr id="223" name="Google Shape;223;p22"/>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Define the problem. </a:t>
            </a:r>
            <a:endParaRPr sz="3200" b="0" i="0" u="none" strike="noStrike" cap="none">
              <a:solidFill>
                <a:schemeClr val="dk1"/>
              </a:solidFill>
              <a:latin typeface="Arial"/>
              <a:ea typeface="Arial"/>
              <a:cs typeface="Arial"/>
              <a:sym typeface="Arial"/>
            </a:endParaRPr>
          </a:p>
          <a:p>
            <a:pPr marL="457200" marR="0" lvl="0" indent="-457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Analyze the problem. </a:t>
            </a:r>
            <a:endParaRPr sz="3200" b="0" i="0" u="none" strike="noStrike" cap="none">
              <a:solidFill>
                <a:schemeClr val="dk1"/>
              </a:solidFill>
              <a:latin typeface="Arial"/>
              <a:ea typeface="Arial"/>
              <a:cs typeface="Arial"/>
              <a:sym typeface="Arial"/>
            </a:endParaRPr>
          </a:p>
          <a:p>
            <a:pPr marL="457200" marR="0" lvl="0" indent="-457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Isolate and represent the knowledge that is necessary for solution.</a:t>
            </a:r>
            <a:endParaRPr sz="3200" b="0" i="0" u="none" strike="noStrike" cap="none">
              <a:solidFill>
                <a:schemeClr val="dk1"/>
              </a:solidFill>
              <a:latin typeface="Arial"/>
              <a:ea typeface="Arial"/>
              <a:cs typeface="Arial"/>
              <a:sym typeface="Arial"/>
            </a:endParaRPr>
          </a:p>
          <a:p>
            <a:pPr marL="457200" marR="0" lvl="0" indent="-457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Select the best problem solving technique.</a:t>
            </a:r>
            <a:endParaRPr sz="3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840263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5"/>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602" name="Google Shape;602;p85"/>
          <p:cNvPicPr preferRelativeResize="0">
            <a:picLocks noGrp="1"/>
          </p:cNvPicPr>
          <p:nvPr>
            <p:ph type="body" idx="1"/>
          </p:nvPr>
        </p:nvPicPr>
        <p:blipFill rotWithShape="1">
          <a:blip r:embed="rId3">
            <a:alphaModFix/>
          </a:blip>
          <a:srcRect/>
          <a:stretch/>
        </p:blipFill>
        <p:spPr>
          <a:xfrm>
            <a:off x="609600" y="125186"/>
            <a:ext cx="10972800" cy="6351587"/>
          </a:xfrm>
          <a:prstGeom prst="rect">
            <a:avLst/>
          </a:prstGeom>
          <a:noFill/>
          <a:ln>
            <a:noFill/>
          </a:ln>
        </p:spPr>
      </p:pic>
      <p:pic>
        <p:nvPicPr>
          <p:cNvPr id="603" name="Google Shape;603;p85"/>
          <p:cNvPicPr preferRelativeResize="0"/>
          <p:nvPr/>
        </p:nvPicPr>
        <p:blipFill rotWithShape="1">
          <a:blip r:embed="rId4">
            <a:alphaModFix/>
          </a:blip>
          <a:srcRect/>
          <a:stretch/>
        </p:blipFill>
        <p:spPr>
          <a:xfrm>
            <a:off x="4911725" y="6089650"/>
            <a:ext cx="100012" cy="260350"/>
          </a:xfrm>
          <a:prstGeom prst="rect">
            <a:avLst/>
          </a:prstGeom>
          <a:noFill/>
          <a:ln>
            <a:noFill/>
          </a:ln>
        </p:spPr>
      </p:pic>
      <p:pic>
        <p:nvPicPr>
          <p:cNvPr id="604" name="Google Shape;604;p85"/>
          <p:cNvPicPr preferRelativeResize="0"/>
          <p:nvPr/>
        </p:nvPicPr>
        <p:blipFill rotWithShape="1">
          <a:blip r:embed="rId5">
            <a:alphaModFix/>
          </a:blip>
          <a:srcRect/>
          <a:stretch/>
        </p:blipFill>
        <p:spPr>
          <a:xfrm>
            <a:off x="4981575" y="6134100"/>
            <a:ext cx="261937" cy="30162"/>
          </a:xfrm>
          <a:prstGeom prst="rect">
            <a:avLst/>
          </a:prstGeom>
          <a:noFill/>
          <a:ln>
            <a:noFill/>
          </a:ln>
        </p:spPr>
      </p:pic>
      <p:pic>
        <p:nvPicPr>
          <p:cNvPr id="605" name="Google Shape;605;p85"/>
          <p:cNvPicPr preferRelativeResize="0"/>
          <p:nvPr/>
        </p:nvPicPr>
        <p:blipFill rotWithShape="1">
          <a:blip r:embed="rId6">
            <a:alphaModFix/>
          </a:blip>
          <a:srcRect/>
          <a:stretch/>
        </p:blipFill>
        <p:spPr>
          <a:xfrm>
            <a:off x="6045200" y="6196012"/>
            <a:ext cx="153987" cy="206375"/>
          </a:xfrm>
          <a:prstGeom prst="rect">
            <a:avLst/>
          </a:prstGeom>
          <a:noFill/>
          <a:ln>
            <a:noFill/>
          </a:ln>
        </p:spPr>
      </p:pic>
      <p:pic>
        <p:nvPicPr>
          <p:cNvPr id="606" name="Google Shape;606;p85"/>
          <p:cNvPicPr preferRelativeResize="0"/>
          <p:nvPr/>
        </p:nvPicPr>
        <p:blipFill rotWithShape="1">
          <a:blip r:embed="rId7">
            <a:alphaModFix/>
          </a:blip>
          <a:srcRect/>
          <a:stretch/>
        </p:blipFill>
        <p:spPr>
          <a:xfrm>
            <a:off x="7412037" y="6016625"/>
            <a:ext cx="198437" cy="234950"/>
          </a:xfrm>
          <a:prstGeom prst="rect">
            <a:avLst/>
          </a:prstGeom>
          <a:noFill/>
          <a:ln>
            <a:noFill/>
          </a:ln>
        </p:spPr>
      </p:pic>
      <p:pic>
        <p:nvPicPr>
          <p:cNvPr id="607" name="Google Shape;607;p85"/>
          <p:cNvPicPr preferRelativeResize="0"/>
          <p:nvPr/>
        </p:nvPicPr>
        <p:blipFill rotWithShape="1">
          <a:blip r:embed="rId8">
            <a:alphaModFix/>
          </a:blip>
          <a:srcRect/>
          <a:stretch/>
        </p:blipFill>
        <p:spPr>
          <a:xfrm>
            <a:off x="8796337" y="6169025"/>
            <a:ext cx="31750" cy="171450"/>
          </a:xfrm>
          <a:prstGeom prst="rect">
            <a:avLst/>
          </a:prstGeom>
          <a:noFill/>
          <a:ln>
            <a:noFill/>
          </a:ln>
        </p:spPr>
      </p:pic>
      <p:pic>
        <p:nvPicPr>
          <p:cNvPr id="608" name="Google Shape;608;p85"/>
          <p:cNvPicPr preferRelativeResize="0"/>
          <p:nvPr/>
        </p:nvPicPr>
        <p:blipFill rotWithShape="1">
          <a:blip r:embed="rId9">
            <a:alphaModFix/>
          </a:blip>
          <a:srcRect/>
          <a:stretch/>
        </p:blipFill>
        <p:spPr>
          <a:xfrm>
            <a:off x="8813800" y="6134100"/>
            <a:ext cx="163512" cy="161925"/>
          </a:xfrm>
          <a:prstGeom prst="rect">
            <a:avLst/>
          </a:prstGeom>
          <a:noFill/>
          <a:ln>
            <a:noFill/>
          </a:ln>
        </p:spPr>
      </p:pic>
      <p:pic>
        <p:nvPicPr>
          <p:cNvPr id="609" name="Google Shape;609;p85"/>
          <p:cNvPicPr preferRelativeResize="0"/>
          <p:nvPr/>
        </p:nvPicPr>
        <p:blipFill rotWithShape="1">
          <a:blip r:embed="rId10">
            <a:alphaModFix/>
          </a:blip>
          <a:srcRect/>
          <a:stretch/>
        </p:blipFill>
        <p:spPr>
          <a:xfrm>
            <a:off x="5365750" y="4419600"/>
            <a:ext cx="485775" cy="22225"/>
          </a:xfrm>
          <a:prstGeom prst="rect">
            <a:avLst/>
          </a:prstGeom>
          <a:noFill/>
          <a:ln>
            <a:noFill/>
          </a:ln>
        </p:spPr>
      </p:pic>
      <p:pic>
        <p:nvPicPr>
          <p:cNvPr id="610" name="Google Shape;610;p85"/>
          <p:cNvPicPr preferRelativeResize="0"/>
          <p:nvPr/>
        </p:nvPicPr>
        <p:blipFill rotWithShape="1">
          <a:blip r:embed="rId11">
            <a:alphaModFix/>
          </a:blip>
          <a:srcRect/>
          <a:stretch/>
        </p:blipFill>
        <p:spPr>
          <a:xfrm>
            <a:off x="5670550" y="4445000"/>
            <a:ext cx="23812" cy="350837"/>
          </a:xfrm>
          <a:prstGeom prst="rect">
            <a:avLst/>
          </a:prstGeom>
          <a:noFill/>
          <a:ln>
            <a:noFill/>
          </a:ln>
        </p:spPr>
      </p:pic>
      <p:pic>
        <p:nvPicPr>
          <p:cNvPr id="611" name="Google Shape;611;p85"/>
          <p:cNvPicPr preferRelativeResize="0"/>
          <p:nvPr/>
        </p:nvPicPr>
        <p:blipFill rotWithShape="1">
          <a:blip r:embed="rId12">
            <a:alphaModFix/>
          </a:blip>
          <a:srcRect/>
          <a:stretch/>
        </p:blipFill>
        <p:spPr>
          <a:xfrm>
            <a:off x="5527675" y="4918075"/>
            <a:ext cx="269875" cy="101600"/>
          </a:xfrm>
          <a:prstGeom prst="rect">
            <a:avLst/>
          </a:prstGeom>
          <a:noFill/>
          <a:ln>
            <a:noFill/>
          </a:ln>
        </p:spPr>
      </p:pic>
      <p:pic>
        <p:nvPicPr>
          <p:cNvPr id="612" name="Google Shape;612;p85"/>
          <p:cNvPicPr preferRelativeResize="0"/>
          <p:nvPr/>
        </p:nvPicPr>
        <p:blipFill rotWithShape="1">
          <a:blip r:embed="rId13">
            <a:alphaModFix/>
          </a:blip>
          <a:srcRect/>
          <a:stretch/>
        </p:blipFill>
        <p:spPr>
          <a:xfrm>
            <a:off x="5734050" y="4937125"/>
            <a:ext cx="22225" cy="152400"/>
          </a:xfrm>
          <a:prstGeom prst="rect">
            <a:avLst/>
          </a:prstGeom>
          <a:noFill/>
          <a:ln>
            <a:noFill/>
          </a:ln>
        </p:spPr>
      </p:pic>
      <p:pic>
        <p:nvPicPr>
          <p:cNvPr id="613" name="Google Shape;613;p85"/>
          <p:cNvPicPr preferRelativeResize="0"/>
          <p:nvPr/>
        </p:nvPicPr>
        <p:blipFill rotWithShape="1">
          <a:blip r:embed="rId14">
            <a:alphaModFix/>
          </a:blip>
          <a:srcRect/>
          <a:stretch/>
        </p:blipFill>
        <p:spPr>
          <a:xfrm>
            <a:off x="7180262" y="4311650"/>
            <a:ext cx="322262" cy="331787"/>
          </a:xfrm>
          <a:prstGeom prst="rect">
            <a:avLst/>
          </a:prstGeom>
          <a:noFill/>
          <a:ln>
            <a:noFill/>
          </a:ln>
        </p:spPr>
      </p:pic>
      <p:pic>
        <p:nvPicPr>
          <p:cNvPr id="614" name="Google Shape;614;p85"/>
          <p:cNvPicPr preferRelativeResize="0"/>
          <p:nvPr/>
        </p:nvPicPr>
        <p:blipFill rotWithShape="1">
          <a:blip r:embed="rId15">
            <a:alphaModFix/>
          </a:blip>
          <a:srcRect/>
          <a:stretch/>
        </p:blipFill>
        <p:spPr>
          <a:xfrm>
            <a:off x="7116762" y="4802187"/>
            <a:ext cx="269875" cy="323850"/>
          </a:xfrm>
          <a:prstGeom prst="rect">
            <a:avLst/>
          </a:prstGeom>
          <a:noFill/>
          <a:ln>
            <a:noFill/>
          </a:ln>
        </p:spPr>
      </p:pic>
      <p:pic>
        <p:nvPicPr>
          <p:cNvPr id="615" name="Google Shape;615;p85"/>
          <p:cNvPicPr preferRelativeResize="0"/>
          <p:nvPr/>
        </p:nvPicPr>
        <p:blipFill rotWithShape="1">
          <a:blip r:embed="rId16">
            <a:alphaModFix/>
          </a:blip>
          <a:srcRect/>
          <a:stretch/>
        </p:blipFill>
        <p:spPr>
          <a:xfrm>
            <a:off x="8493125" y="4338637"/>
            <a:ext cx="188912" cy="269875"/>
          </a:xfrm>
          <a:prstGeom prst="rect">
            <a:avLst/>
          </a:prstGeom>
          <a:noFill/>
          <a:ln>
            <a:noFill/>
          </a:ln>
        </p:spPr>
      </p:pic>
      <p:pic>
        <p:nvPicPr>
          <p:cNvPr id="616" name="Google Shape;616;p85"/>
          <p:cNvPicPr preferRelativeResize="0"/>
          <p:nvPr/>
        </p:nvPicPr>
        <p:blipFill rotWithShape="1">
          <a:blip r:embed="rId17">
            <a:alphaModFix/>
          </a:blip>
          <a:srcRect/>
          <a:stretch/>
        </p:blipFill>
        <p:spPr>
          <a:xfrm>
            <a:off x="8439150" y="4865687"/>
            <a:ext cx="206375" cy="215900"/>
          </a:xfrm>
          <a:prstGeom prst="rect">
            <a:avLst/>
          </a:prstGeom>
          <a:noFill/>
          <a:ln>
            <a:noFill/>
          </a:ln>
        </p:spPr>
      </p:pic>
      <p:pic>
        <p:nvPicPr>
          <p:cNvPr id="617" name="Google Shape;617;p85"/>
          <p:cNvPicPr preferRelativeResize="0"/>
          <p:nvPr/>
        </p:nvPicPr>
        <p:blipFill rotWithShape="1">
          <a:blip r:embed="rId18">
            <a:alphaModFix/>
          </a:blip>
          <a:srcRect/>
          <a:stretch/>
        </p:blipFill>
        <p:spPr>
          <a:xfrm>
            <a:off x="5010150" y="6061075"/>
            <a:ext cx="223837" cy="19050"/>
          </a:xfrm>
          <a:prstGeom prst="rect">
            <a:avLst/>
          </a:prstGeom>
          <a:noFill/>
          <a:ln>
            <a:noFill/>
          </a:ln>
        </p:spPr>
      </p:pic>
      <p:pic>
        <p:nvPicPr>
          <p:cNvPr id="618" name="Google Shape;618;p85"/>
          <p:cNvPicPr preferRelativeResize="0"/>
          <p:nvPr/>
        </p:nvPicPr>
        <p:blipFill rotWithShape="1">
          <a:blip r:embed="rId19">
            <a:alphaModFix/>
          </a:blip>
          <a:srcRect/>
          <a:stretch/>
        </p:blipFill>
        <p:spPr>
          <a:xfrm>
            <a:off x="4838700" y="4714875"/>
            <a:ext cx="449262" cy="473075"/>
          </a:xfrm>
          <a:prstGeom prst="rect">
            <a:avLst/>
          </a:prstGeom>
          <a:noFill/>
          <a:ln>
            <a:noFill/>
          </a:ln>
        </p:spPr>
      </p:pic>
      <p:pic>
        <p:nvPicPr>
          <p:cNvPr id="619" name="Google Shape;619;p85"/>
          <p:cNvPicPr preferRelativeResize="0"/>
          <p:nvPr/>
        </p:nvPicPr>
        <p:blipFill rotWithShape="1">
          <a:blip r:embed="rId20">
            <a:alphaModFix/>
          </a:blip>
          <a:srcRect/>
          <a:stretch/>
        </p:blipFill>
        <p:spPr>
          <a:xfrm>
            <a:off x="1882775" y="4784725"/>
            <a:ext cx="717550" cy="19050"/>
          </a:xfrm>
          <a:prstGeom prst="rect">
            <a:avLst/>
          </a:prstGeom>
          <a:noFill/>
          <a:ln>
            <a:noFill/>
          </a:ln>
        </p:spPr>
      </p:pic>
      <p:pic>
        <p:nvPicPr>
          <p:cNvPr id="620" name="Google Shape;620;p85"/>
          <p:cNvPicPr preferRelativeResize="0"/>
          <p:nvPr/>
        </p:nvPicPr>
        <p:blipFill rotWithShape="1">
          <a:blip r:embed="rId21">
            <a:alphaModFix/>
          </a:blip>
          <a:srcRect/>
          <a:stretch/>
        </p:blipFill>
        <p:spPr>
          <a:xfrm>
            <a:off x="1847850" y="5026025"/>
            <a:ext cx="947737" cy="82550"/>
          </a:xfrm>
          <a:prstGeom prst="rect">
            <a:avLst/>
          </a:prstGeom>
          <a:noFill/>
          <a:ln>
            <a:noFill/>
          </a:ln>
        </p:spPr>
      </p:pic>
      <p:pic>
        <p:nvPicPr>
          <p:cNvPr id="621" name="Google Shape;621;p85"/>
          <p:cNvPicPr preferRelativeResize="0"/>
          <p:nvPr/>
        </p:nvPicPr>
        <p:blipFill rotWithShape="1">
          <a:blip r:embed="rId22">
            <a:alphaModFix/>
          </a:blip>
          <a:srcRect/>
          <a:stretch/>
        </p:blipFill>
        <p:spPr>
          <a:xfrm>
            <a:off x="1927225" y="5321300"/>
            <a:ext cx="904875" cy="100012"/>
          </a:xfrm>
          <a:prstGeom prst="rect">
            <a:avLst/>
          </a:prstGeom>
          <a:noFill/>
          <a:ln>
            <a:noFill/>
          </a:ln>
        </p:spPr>
      </p:pic>
      <p:pic>
        <p:nvPicPr>
          <p:cNvPr id="622" name="Google Shape;622;p85"/>
          <p:cNvPicPr preferRelativeResize="0"/>
          <p:nvPr/>
        </p:nvPicPr>
        <p:blipFill rotWithShape="1">
          <a:blip r:embed="rId23">
            <a:alphaModFix/>
          </a:blip>
          <a:srcRect/>
          <a:stretch/>
        </p:blipFill>
        <p:spPr>
          <a:xfrm>
            <a:off x="1231900" y="4294187"/>
            <a:ext cx="19050" cy="134937"/>
          </a:xfrm>
          <a:prstGeom prst="rect">
            <a:avLst/>
          </a:prstGeom>
          <a:noFill/>
          <a:ln>
            <a:noFill/>
          </a:ln>
        </p:spPr>
      </p:pic>
      <p:pic>
        <p:nvPicPr>
          <p:cNvPr id="623" name="Google Shape;623;p85"/>
          <p:cNvPicPr preferRelativeResize="0"/>
          <p:nvPr/>
        </p:nvPicPr>
        <p:blipFill rotWithShape="1">
          <a:blip r:embed="rId24">
            <a:alphaModFix/>
          </a:blip>
          <a:srcRect/>
          <a:stretch/>
        </p:blipFill>
        <p:spPr>
          <a:xfrm>
            <a:off x="1365250" y="4114800"/>
            <a:ext cx="242887" cy="377825"/>
          </a:xfrm>
          <a:prstGeom prst="rect">
            <a:avLst/>
          </a:prstGeom>
          <a:noFill/>
          <a:ln>
            <a:noFill/>
          </a:ln>
        </p:spPr>
      </p:pic>
      <p:pic>
        <p:nvPicPr>
          <p:cNvPr id="624" name="Google Shape;624;p85"/>
          <p:cNvPicPr preferRelativeResize="0"/>
          <p:nvPr/>
        </p:nvPicPr>
        <p:blipFill rotWithShape="1">
          <a:blip r:embed="rId25">
            <a:alphaModFix/>
          </a:blip>
          <a:srcRect/>
          <a:stretch/>
        </p:blipFill>
        <p:spPr>
          <a:xfrm>
            <a:off x="1954212" y="4159250"/>
            <a:ext cx="136525" cy="207962"/>
          </a:xfrm>
          <a:prstGeom prst="rect">
            <a:avLst/>
          </a:prstGeom>
          <a:noFill/>
          <a:ln>
            <a:noFill/>
          </a:ln>
        </p:spPr>
      </p:pic>
      <p:pic>
        <p:nvPicPr>
          <p:cNvPr id="625" name="Google Shape;625;p85"/>
          <p:cNvPicPr preferRelativeResize="0"/>
          <p:nvPr/>
        </p:nvPicPr>
        <p:blipFill rotWithShape="1">
          <a:blip r:embed="rId26">
            <a:alphaModFix/>
          </a:blip>
          <a:srcRect/>
          <a:stretch/>
        </p:blipFill>
        <p:spPr>
          <a:xfrm>
            <a:off x="2400300" y="4257675"/>
            <a:ext cx="101600" cy="47625"/>
          </a:xfrm>
          <a:prstGeom prst="rect">
            <a:avLst/>
          </a:prstGeom>
          <a:noFill/>
          <a:ln>
            <a:noFill/>
          </a:ln>
        </p:spPr>
      </p:pic>
      <p:pic>
        <p:nvPicPr>
          <p:cNvPr id="626" name="Google Shape;626;p85"/>
          <p:cNvPicPr preferRelativeResize="0"/>
          <p:nvPr/>
        </p:nvPicPr>
        <p:blipFill rotWithShape="1">
          <a:blip r:embed="rId27">
            <a:alphaModFix/>
          </a:blip>
          <a:srcRect/>
          <a:stretch/>
        </p:blipFill>
        <p:spPr>
          <a:xfrm>
            <a:off x="2625725" y="4035425"/>
            <a:ext cx="142875" cy="250825"/>
          </a:xfrm>
          <a:prstGeom prst="rect">
            <a:avLst/>
          </a:prstGeom>
          <a:noFill/>
          <a:ln>
            <a:noFill/>
          </a:ln>
        </p:spPr>
      </p:pic>
      <p:pic>
        <p:nvPicPr>
          <p:cNvPr id="627" name="Google Shape;627;p85"/>
          <p:cNvPicPr preferRelativeResize="0"/>
          <p:nvPr/>
        </p:nvPicPr>
        <p:blipFill rotWithShape="1">
          <a:blip r:embed="rId28">
            <a:alphaModFix/>
          </a:blip>
          <a:srcRect/>
          <a:stretch/>
        </p:blipFill>
        <p:spPr>
          <a:xfrm>
            <a:off x="1158875" y="4740275"/>
            <a:ext cx="261937" cy="171450"/>
          </a:xfrm>
          <a:prstGeom prst="rect">
            <a:avLst/>
          </a:prstGeom>
          <a:noFill/>
          <a:ln>
            <a:noFill/>
          </a:ln>
        </p:spPr>
      </p:pic>
      <p:pic>
        <p:nvPicPr>
          <p:cNvPr id="628" name="Google Shape;628;p85"/>
          <p:cNvPicPr preferRelativeResize="0"/>
          <p:nvPr/>
        </p:nvPicPr>
        <p:blipFill rotWithShape="1">
          <a:blip r:embed="rId29">
            <a:alphaModFix/>
          </a:blip>
          <a:srcRect/>
          <a:stretch/>
        </p:blipFill>
        <p:spPr>
          <a:xfrm>
            <a:off x="1436687" y="4632325"/>
            <a:ext cx="127000" cy="269875"/>
          </a:xfrm>
          <a:prstGeom prst="rect">
            <a:avLst/>
          </a:prstGeom>
          <a:noFill/>
          <a:ln>
            <a:noFill/>
          </a:ln>
        </p:spPr>
      </p:pic>
      <p:pic>
        <p:nvPicPr>
          <p:cNvPr id="629" name="Google Shape;629;p85"/>
          <p:cNvPicPr preferRelativeResize="0"/>
          <p:nvPr/>
        </p:nvPicPr>
        <p:blipFill rotWithShape="1">
          <a:blip r:embed="rId30">
            <a:alphaModFix/>
          </a:blip>
          <a:srcRect/>
          <a:stretch/>
        </p:blipFill>
        <p:spPr>
          <a:xfrm>
            <a:off x="1685925" y="4606925"/>
            <a:ext cx="146050" cy="134937"/>
          </a:xfrm>
          <a:prstGeom prst="rect">
            <a:avLst/>
          </a:prstGeom>
          <a:noFill/>
          <a:ln>
            <a:noFill/>
          </a:ln>
        </p:spPr>
      </p:pic>
      <p:pic>
        <p:nvPicPr>
          <p:cNvPr id="630" name="Google Shape;630;p85"/>
          <p:cNvPicPr preferRelativeResize="0"/>
          <p:nvPr/>
        </p:nvPicPr>
        <p:blipFill rotWithShape="1">
          <a:blip r:embed="rId31">
            <a:alphaModFix/>
          </a:blip>
          <a:srcRect/>
          <a:stretch/>
        </p:blipFill>
        <p:spPr>
          <a:xfrm>
            <a:off x="1911350" y="4498975"/>
            <a:ext cx="581025" cy="242887"/>
          </a:xfrm>
          <a:prstGeom prst="rect">
            <a:avLst/>
          </a:prstGeom>
          <a:noFill/>
          <a:ln>
            <a:noFill/>
          </a:ln>
        </p:spPr>
      </p:pic>
      <p:pic>
        <p:nvPicPr>
          <p:cNvPr id="631" name="Google Shape;631;p85"/>
          <p:cNvPicPr preferRelativeResize="0"/>
          <p:nvPr/>
        </p:nvPicPr>
        <p:blipFill rotWithShape="1">
          <a:blip r:embed="rId32">
            <a:alphaModFix/>
          </a:blip>
          <a:srcRect/>
          <a:stretch/>
        </p:blipFill>
        <p:spPr>
          <a:xfrm>
            <a:off x="1436687" y="5178425"/>
            <a:ext cx="225425" cy="295275"/>
          </a:xfrm>
          <a:prstGeom prst="rect">
            <a:avLst/>
          </a:prstGeom>
          <a:noFill/>
          <a:ln>
            <a:noFill/>
          </a:ln>
        </p:spPr>
      </p:pic>
      <p:pic>
        <p:nvPicPr>
          <p:cNvPr id="632" name="Google Shape;632;p85"/>
          <p:cNvPicPr preferRelativeResize="0"/>
          <p:nvPr/>
        </p:nvPicPr>
        <p:blipFill rotWithShape="1">
          <a:blip r:embed="rId33">
            <a:alphaModFix/>
          </a:blip>
          <a:srcRect/>
          <a:stretch/>
        </p:blipFill>
        <p:spPr>
          <a:xfrm>
            <a:off x="1695450" y="5016500"/>
            <a:ext cx="269875" cy="582612"/>
          </a:xfrm>
          <a:prstGeom prst="rect">
            <a:avLst/>
          </a:prstGeom>
          <a:noFill/>
          <a:ln>
            <a:noFill/>
          </a:ln>
        </p:spPr>
      </p:pic>
      <p:pic>
        <p:nvPicPr>
          <p:cNvPr id="633" name="Google Shape;633;p85"/>
          <p:cNvPicPr preferRelativeResize="0"/>
          <p:nvPr/>
        </p:nvPicPr>
        <p:blipFill rotWithShape="1">
          <a:blip r:embed="rId34">
            <a:alphaModFix/>
          </a:blip>
          <a:srcRect/>
          <a:stretch/>
        </p:blipFill>
        <p:spPr>
          <a:xfrm>
            <a:off x="2205037" y="5060950"/>
            <a:ext cx="215900" cy="244475"/>
          </a:xfrm>
          <a:prstGeom prst="rect">
            <a:avLst/>
          </a:prstGeom>
          <a:noFill/>
          <a:ln>
            <a:noFill/>
          </a:ln>
        </p:spPr>
      </p:pic>
      <p:pic>
        <p:nvPicPr>
          <p:cNvPr id="634" name="Google Shape;634;p85"/>
          <p:cNvPicPr preferRelativeResize="0"/>
          <p:nvPr/>
        </p:nvPicPr>
        <p:blipFill rotWithShape="1">
          <a:blip r:embed="rId35">
            <a:alphaModFix/>
          </a:blip>
          <a:srcRect/>
          <a:stretch/>
        </p:blipFill>
        <p:spPr>
          <a:xfrm>
            <a:off x="2168525" y="5213350"/>
            <a:ext cx="207962" cy="39687"/>
          </a:xfrm>
          <a:prstGeom prst="rect">
            <a:avLst/>
          </a:prstGeom>
          <a:noFill/>
          <a:ln>
            <a:noFill/>
          </a:ln>
        </p:spPr>
      </p:pic>
      <p:pic>
        <p:nvPicPr>
          <p:cNvPr id="635" name="Google Shape;635;p85"/>
          <p:cNvPicPr preferRelativeResize="0"/>
          <p:nvPr/>
        </p:nvPicPr>
        <p:blipFill rotWithShape="1">
          <a:blip r:embed="rId36">
            <a:alphaModFix/>
          </a:blip>
          <a:srcRect/>
          <a:stretch/>
        </p:blipFill>
        <p:spPr>
          <a:xfrm>
            <a:off x="1419225" y="5794375"/>
            <a:ext cx="295275" cy="625475"/>
          </a:xfrm>
          <a:prstGeom prst="rect">
            <a:avLst/>
          </a:prstGeom>
          <a:noFill/>
          <a:ln>
            <a:noFill/>
          </a:ln>
        </p:spPr>
      </p:pic>
      <p:pic>
        <p:nvPicPr>
          <p:cNvPr id="636" name="Google Shape;636;p85"/>
          <p:cNvPicPr preferRelativeResize="0"/>
          <p:nvPr/>
        </p:nvPicPr>
        <p:blipFill rotWithShape="1">
          <a:blip r:embed="rId37">
            <a:alphaModFix/>
          </a:blip>
          <a:srcRect/>
          <a:stretch/>
        </p:blipFill>
        <p:spPr>
          <a:xfrm>
            <a:off x="1768475" y="5775325"/>
            <a:ext cx="393700" cy="163512"/>
          </a:xfrm>
          <a:prstGeom prst="rect">
            <a:avLst/>
          </a:prstGeom>
          <a:noFill/>
          <a:ln>
            <a:noFill/>
          </a:ln>
        </p:spPr>
      </p:pic>
      <p:pic>
        <p:nvPicPr>
          <p:cNvPr id="637" name="Google Shape;637;p85"/>
          <p:cNvPicPr preferRelativeResize="0"/>
          <p:nvPr/>
        </p:nvPicPr>
        <p:blipFill rotWithShape="1">
          <a:blip r:embed="rId38">
            <a:alphaModFix/>
          </a:blip>
          <a:srcRect/>
          <a:stretch/>
        </p:blipFill>
        <p:spPr>
          <a:xfrm>
            <a:off x="1855787" y="5838825"/>
            <a:ext cx="180975" cy="215900"/>
          </a:xfrm>
          <a:prstGeom prst="rect">
            <a:avLst/>
          </a:prstGeom>
          <a:noFill/>
          <a:ln>
            <a:noFill/>
          </a:ln>
        </p:spPr>
      </p:pic>
      <p:pic>
        <p:nvPicPr>
          <p:cNvPr id="638" name="Google Shape;638;p85"/>
          <p:cNvPicPr preferRelativeResize="0"/>
          <p:nvPr/>
        </p:nvPicPr>
        <p:blipFill rotWithShape="1">
          <a:blip r:embed="rId39">
            <a:alphaModFix/>
          </a:blip>
          <a:srcRect/>
          <a:stretch/>
        </p:blipFill>
        <p:spPr>
          <a:xfrm>
            <a:off x="2178050" y="5910262"/>
            <a:ext cx="39687" cy="153987"/>
          </a:xfrm>
          <a:prstGeom prst="rect">
            <a:avLst/>
          </a:prstGeom>
          <a:noFill/>
          <a:ln>
            <a:noFill/>
          </a:ln>
        </p:spPr>
      </p:pic>
      <p:pic>
        <p:nvPicPr>
          <p:cNvPr id="639" name="Google Shape;639;p85"/>
          <p:cNvPicPr preferRelativeResize="0"/>
          <p:nvPr/>
        </p:nvPicPr>
        <p:blipFill rotWithShape="1">
          <a:blip r:embed="rId40">
            <a:alphaModFix/>
          </a:blip>
          <a:srcRect/>
          <a:stretch/>
        </p:blipFill>
        <p:spPr>
          <a:xfrm>
            <a:off x="2517775" y="5508625"/>
            <a:ext cx="349250" cy="331787"/>
          </a:xfrm>
          <a:prstGeom prst="rect">
            <a:avLst/>
          </a:prstGeom>
          <a:noFill/>
          <a:ln>
            <a:noFill/>
          </a:ln>
        </p:spPr>
      </p:pic>
      <p:pic>
        <p:nvPicPr>
          <p:cNvPr id="640" name="Google Shape;640;p85"/>
          <p:cNvPicPr preferRelativeResize="0"/>
          <p:nvPr/>
        </p:nvPicPr>
        <p:blipFill rotWithShape="1">
          <a:blip r:embed="rId41">
            <a:alphaModFix/>
          </a:blip>
          <a:srcRect/>
          <a:stretch/>
        </p:blipFill>
        <p:spPr>
          <a:xfrm>
            <a:off x="2927350" y="5668962"/>
            <a:ext cx="23812" cy="39687"/>
          </a:xfrm>
          <a:prstGeom prst="rect">
            <a:avLst/>
          </a:prstGeom>
          <a:noFill/>
          <a:ln>
            <a:noFill/>
          </a:ln>
        </p:spPr>
      </p:pic>
      <p:pic>
        <p:nvPicPr>
          <p:cNvPr id="641" name="Google Shape;641;p85"/>
          <p:cNvPicPr preferRelativeResize="0"/>
          <p:nvPr/>
        </p:nvPicPr>
        <p:blipFill rotWithShape="1">
          <a:blip r:embed="rId42">
            <a:alphaModFix/>
          </a:blip>
          <a:srcRect/>
          <a:stretch/>
        </p:blipFill>
        <p:spPr>
          <a:xfrm>
            <a:off x="3062287" y="5356225"/>
            <a:ext cx="100012" cy="296862"/>
          </a:xfrm>
          <a:prstGeom prst="rect">
            <a:avLst/>
          </a:prstGeom>
          <a:noFill/>
          <a:ln>
            <a:noFill/>
          </a:ln>
        </p:spPr>
      </p:pic>
      <p:pic>
        <p:nvPicPr>
          <p:cNvPr id="642" name="Google Shape;642;p85"/>
          <p:cNvPicPr preferRelativeResize="0"/>
          <p:nvPr/>
        </p:nvPicPr>
        <p:blipFill rotWithShape="1">
          <a:blip r:embed="rId43">
            <a:alphaModFix/>
          </a:blip>
          <a:srcRect/>
          <a:stretch/>
        </p:blipFill>
        <p:spPr>
          <a:xfrm>
            <a:off x="3133725" y="5553075"/>
            <a:ext cx="57150" cy="117475"/>
          </a:xfrm>
          <a:prstGeom prst="rect">
            <a:avLst/>
          </a:prstGeom>
          <a:noFill/>
          <a:ln>
            <a:noFill/>
          </a:ln>
        </p:spPr>
      </p:pic>
      <p:pic>
        <p:nvPicPr>
          <p:cNvPr id="643" name="Google Shape;643;p85"/>
          <p:cNvPicPr preferRelativeResize="0"/>
          <p:nvPr/>
        </p:nvPicPr>
        <p:blipFill rotWithShape="1">
          <a:blip r:embed="rId44">
            <a:alphaModFix/>
          </a:blip>
          <a:srcRect/>
          <a:stretch/>
        </p:blipFill>
        <p:spPr>
          <a:xfrm>
            <a:off x="3330575" y="5213350"/>
            <a:ext cx="127000" cy="349250"/>
          </a:xfrm>
          <a:prstGeom prst="rect">
            <a:avLst/>
          </a:prstGeom>
          <a:noFill/>
          <a:ln>
            <a:noFill/>
          </a:ln>
        </p:spPr>
      </p:pic>
      <p:pic>
        <p:nvPicPr>
          <p:cNvPr id="644" name="Google Shape;644;p85"/>
          <p:cNvPicPr preferRelativeResize="0"/>
          <p:nvPr/>
        </p:nvPicPr>
        <p:blipFill rotWithShape="1">
          <a:blip r:embed="rId45">
            <a:alphaModFix/>
          </a:blip>
          <a:srcRect/>
          <a:stretch/>
        </p:blipFill>
        <p:spPr>
          <a:xfrm>
            <a:off x="3321050" y="5400675"/>
            <a:ext cx="82550" cy="19050"/>
          </a:xfrm>
          <a:prstGeom prst="rect">
            <a:avLst/>
          </a:prstGeom>
          <a:noFill/>
          <a:ln>
            <a:noFill/>
          </a:ln>
        </p:spPr>
      </p:pic>
      <p:pic>
        <p:nvPicPr>
          <p:cNvPr id="645" name="Google Shape;645;p85"/>
          <p:cNvPicPr preferRelativeResize="0"/>
          <p:nvPr/>
        </p:nvPicPr>
        <p:blipFill rotWithShape="1">
          <a:blip r:embed="rId46">
            <a:alphaModFix/>
          </a:blip>
          <a:srcRect/>
          <a:stretch/>
        </p:blipFill>
        <p:spPr>
          <a:xfrm>
            <a:off x="3490912" y="5410200"/>
            <a:ext cx="30162" cy="206375"/>
          </a:xfrm>
          <a:prstGeom prst="rect">
            <a:avLst/>
          </a:prstGeom>
          <a:noFill/>
          <a:ln>
            <a:noFill/>
          </a:ln>
        </p:spPr>
      </p:pic>
      <p:pic>
        <p:nvPicPr>
          <p:cNvPr id="646" name="Google Shape;646;p85"/>
          <p:cNvPicPr preferRelativeResize="0"/>
          <p:nvPr/>
        </p:nvPicPr>
        <p:blipFill rotWithShape="1">
          <a:blip r:embed="rId47">
            <a:alphaModFix/>
          </a:blip>
          <a:srcRect/>
          <a:stretch/>
        </p:blipFill>
        <p:spPr>
          <a:xfrm>
            <a:off x="3724275" y="5114925"/>
            <a:ext cx="206375" cy="304800"/>
          </a:xfrm>
          <a:prstGeom prst="rect">
            <a:avLst/>
          </a:prstGeom>
          <a:noFill/>
          <a:ln>
            <a:noFill/>
          </a:ln>
        </p:spPr>
      </p:pic>
      <p:pic>
        <p:nvPicPr>
          <p:cNvPr id="647" name="Google Shape;647;p85"/>
          <p:cNvPicPr preferRelativeResize="0"/>
          <p:nvPr/>
        </p:nvPicPr>
        <p:blipFill rotWithShape="1">
          <a:blip r:embed="rId48">
            <a:alphaModFix/>
          </a:blip>
          <a:srcRect/>
          <a:stretch/>
        </p:blipFill>
        <p:spPr>
          <a:xfrm>
            <a:off x="4010025" y="5276850"/>
            <a:ext cx="82550" cy="196850"/>
          </a:xfrm>
          <a:prstGeom prst="rect">
            <a:avLst/>
          </a:prstGeom>
          <a:noFill/>
          <a:ln>
            <a:noFill/>
          </a:ln>
        </p:spPr>
      </p:pic>
      <p:pic>
        <p:nvPicPr>
          <p:cNvPr id="648" name="Google Shape;648;p85"/>
          <p:cNvPicPr preferRelativeResize="0"/>
          <p:nvPr/>
        </p:nvPicPr>
        <p:blipFill rotWithShape="1">
          <a:blip r:embed="rId49">
            <a:alphaModFix/>
          </a:blip>
          <a:srcRect/>
          <a:stretch/>
        </p:blipFill>
        <p:spPr>
          <a:xfrm>
            <a:off x="4108450" y="4962525"/>
            <a:ext cx="63500" cy="314325"/>
          </a:xfrm>
          <a:prstGeom prst="rect">
            <a:avLst/>
          </a:prstGeom>
          <a:noFill/>
          <a:ln>
            <a:noFill/>
          </a:ln>
        </p:spPr>
      </p:pic>
      <p:pic>
        <p:nvPicPr>
          <p:cNvPr id="649" name="Google Shape;649;p85"/>
          <p:cNvPicPr preferRelativeResize="0"/>
          <p:nvPr/>
        </p:nvPicPr>
        <p:blipFill rotWithShape="1">
          <a:blip r:embed="rId50">
            <a:alphaModFix/>
          </a:blip>
          <a:srcRect/>
          <a:stretch/>
        </p:blipFill>
        <p:spPr>
          <a:xfrm>
            <a:off x="4054475" y="4946650"/>
            <a:ext cx="366712" cy="393700"/>
          </a:xfrm>
          <a:prstGeom prst="rect">
            <a:avLst/>
          </a:prstGeom>
          <a:noFill/>
          <a:ln>
            <a:noFill/>
          </a:ln>
        </p:spPr>
      </p:pic>
      <p:pic>
        <p:nvPicPr>
          <p:cNvPr id="650" name="Google Shape;650;p85"/>
          <p:cNvPicPr preferRelativeResize="0"/>
          <p:nvPr/>
        </p:nvPicPr>
        <p:blipFill rotWithShape="1">
          <a:blip r:embed="rId51">
            <a:alphaModFix/>
          </a:blip>
          <a:srcRect/>
          <a:stretch/>
        </p:blipFill>
        <p:spPr>
          <a:xfrm>
            <a:off x="4187825" y="4624387"/>
            <a:ext cx="528637" cy="984250"/>
          </a:xfrm>
          <a:prstGeom prst="rect">
            <a:avLst/>
          </a:prstGeom>
          <a:noFill/>
          <a:ln>
            <a:noFill/>
          </a:ln>
        </p:spPr>
      </p:pic>
      <p:pic>
        <p:nvPicPr>
          <p:cNvPr id="651" name="Google Shape;651;p85"/>
          <p:cNvPicPr preferRelativeResize="0"/>
          <p:nvPr/>
        </p:nvPicPr>
        <p:blipFill rotWithShape="1">
          <a:blip r:embed="rId52">
            <a:alphaModFix/>
          </a:blip>
          <a:srcRect/>
          <a:stretch/>
        </p:blipFill>
        <p:spPr>
          <a:xfrm>
            <a:off x="2000250" y="5686425"/>
            <a:ext cx="2492375" cy="769937"/>
          </a:xfrm>
          <a:prstGeom prst="rect">
            <a:avLst/>
          </a:prstGeom>
          <a:noFill/>
          <a:ln>
            <a:noFill/>
          </a:ln>
        </p:spPr>
      </p:pic>
      <p:pic>
        <p:nvPicPr>
          <p:cNvPr id="652" name="Google Shape;652;p85"/>
          <p:cNvPicPr preferRelativeResize="0"/>
          <p:nvPr/>
        </p:nvPicPr>
        <p:blipFill rotWithShape="1">
          <a:blip r:embed="rId53">
            <a:alphaModFix/>
          </a:blip>
          <a:srcRect/>
          <a:stretch/>
        </p:blipFill>
        <p:spPr>
          <a:xfrm>
            <a:off x="1955800" y="6223000"/>
            <a:ext cx="161925" cy="233362"/>
          </a:xfrm>
          <a:prstGeom prst="rect">
            <a:avLst/>
          </a:prstGeom>
          <a:noFill/>
          <a:ln>
            <a:noFill/>
          </a:ln>
        </p:spPr>
      </p:pic>
      <p:pic>
        <p:nvPicPr>
          <p:cNvPr id="653" name="Google Shape;653;p85"/>
          <p:cNvPicPr preferRelativeResize="0"/>
          <p:nvPr/>
        </p:nvPicPr>
        <p:blipFill rotWithShape="1">
          <a:blip r:embed="rId54">
            <a:alphaModFix/>
          </a:blip>
          <a:srcRect/>
          <a:stretch/>
        </p:blipFill>
        <p:spPr>
          <a:xfrm>
            <a:off x="2552700" y="6089650"/>
            <a:ext cx="39687" cy="187325"/>
          </a:xfrm>
          <a:prstGeom prst="rect">
            <a:avLst/>
          </a:prstGeom>
          <a:noFill/>
          <a:ln>
            <a:noFill/>
          </a:ln>
        </p:spPr>
      </p:pic>
      <p:pic>
        <p:nvPicPr>
          <p:cNvPr id="654" name="Google Shape;654;p85"/>
          <p:cNvPicPr preferRelativeResize="0"/>
          <p:nvPr/>
        </p:nvPicPr>
        <p:blipFill rotWithShape="1">
          <a:blip r:embed="rId55">
            <a:alphaModFix/>
          </a:blip>
          <a:srcRect/>
          <a:stretch/>
        </p:blipFill>
        <p:spPr>
          <a:xfrm>
            <a:off x="2927350" y="6008687"/>
            <a:ext cx="23812" cy="90487"/>
          </a:xfrm>
          <a:prstGeom prst="rect">
            <a:avLst/>
          </a:prstGeom>
          <a:noFill/>
          <a:ln>
            <a:noFill/>
          </a:ln>
        </p:spPr>
      </p:pic>
      <p:pic>
        <p:nvPicPr>
          <p:cNvPr id="655" name="Google Shape;655;p85"/>
          <p:cNvPicPr preferRelativeResize="0"/>
          <p:nvPr/>
        </p:nvPicPr>
        <p:blipFill rotWithShape="1">
          <a:blip r:embed="rId56">
            <a:alphaModFix/>
          </a:blip>
          <a:srcRect/>
          <a:stretch/>
        </p:blipFill>
        <p:spPr>
          <a:xfrm>
            <a:off x="3205162" y="5848350"/>
            <a:ext cx="117475" cy="223837"/>
          </a:xfrm>
          <a:prstGeom prst="rect">
            <a:avLst/>
          </a:prstGeom>
          <a:noFill/>
          <a:ln>
            <a:noFill/>
          </a:ln>
        </p:spPr>
      </p:pic>
      <p:pic>
        <p:nvPicPr>
          <p:cNvPr id="656" name="Google Shape;656;p85"/>
          <p:cNvPicPr preferRelativeResize="0"/>
          <p:nvPr/>
        </p:nvPicPr>
        <p:blipFill rotWithShape="1">
          <a:blip r:embed="rId57">
            <a:alphaModFix/>
          </a:blip>
          <a:srcRect/>
          <a:stretch/>
        </p:blipFill>
        <p:spPr>
          <a:xfrm>
            <a:off x="3392487" y="5811837"/>
            <a:ext cx="31750" cy="171450"/>
          </a:xfrm>
          <a:prstGeom prst="rect">
            <a:avLst/>
          </a:prstGeom>
          <a:noFill/>
          <a:ln>
            <a:noFill/>
          </a:ln>
        </p:spPr>
      </p:pic>
      <p:pic>
        <p:nvPicPr>
          <p:cNvPr id="657" name="Google Shape;657;p85"/>
          <p:cNvPicPr preferRelativeResize="0"/>
          <p:nvPr/>
        </p:nvPicPr>
        <p:blipFill rotWithShape="1">
          <a:blip r:embed="rId58">
            <a:alphaModFix/>
          </a:blip>
          <a:srcRect/>
          <a:stretch/>
        </p:blipFill>
        <p:spPr>
          <a:xfrm>
            <a:off x="1089025" y="6070600"/>
            <a:ext cx="144462" cy="39687"/>
          </a:xfrm>
          <a:prstGeom prst="rect">
            <a:avLst/>
          </a:prstGeom>
          <a:noFill/>
          <a:ln>
            <a:noFill/>
          </a:ln>
        </p:spPr>
      </p:pic>
      <p:pic>
        <p:nvPicPr>
          <p:cNvPr id="658" name="Google Shape;658;p85"/>
          <p:cNvPicPr preferRelativeResize="0"/>
          <p:nvPr/>
        </p:nvPicPr>
        <p:blipFill rotWithShape="1">
          <a:blip r:embed="rId18">
            <a:alphaModFix/>
          </a:blip>
          <a:srcRect/>
          <a:stretch/>
        </p:blipFill>
        <p:spPr>
          <a:xfrm>
            <a:off x="1106487" y="5962650"/>
            <a:ext cx="223837" cy="19050"/>
          </a:xfrm>
          <a:prstGeom prst="rect">
            <a:avLst/>
          </a:prstGeom>
          <a:noFill/>
          <a:ln>
            <a:noFill/>
          </a:ln>
        </p:spPr>
      </p:pic>
      <p:pic>
        <p:nvPicPr>
          <p:cNvPr id="659" name="Google Shape;659;p85"/>
          <p:cNvPicPr preferRelativeResize="0"/>
          <p:nvPr/>
        </p:nvPicPr>
        <p:blipFill rotWithShape="1">
          <a:blip r:embed="rId59">
            <a:alphaModFix/>
          </a:blip>
          <a:srcRect/>
          <a:stretch/>
        </p:blipFill>
        <p:spPr>
          <a:xfrm>
            <a:off x="1177925" y="5749925"/>
            <a:ext cx="269875" cy="465137"/>
          </a:xfrm>
          <a:prstGeom prst="rect">
            <a:avLst/>
          </a:prstGeom>
          <a:noFill/>
          <a:ln>
            <a:noFill/>
          </a:ln>
        </p:spPr>
      </p:pic>
      <p:pic>
        <p:nvPicPr>
          <p:cNvPr id="660" name="Google Shape;660;p85"/>
          <p:cNvPicPr preferRelativeResize="0"/>
          <p:nvPr/>
        </p:nvPicPr>
        <p:blipFill rotWithShape="1">
          <a:blip r:embed="rId60">
            <a:alphaModFix/>
          </a:blip>
          <a:srcRect/>
          <a:stretch/>
        </p:blipFill>
        <p:spPr>
          <a:xfrm>
            <a:off x="9207500" y="1562100"/>
            <a:ext cx="233362" cy="277812"/>
          </a:xfrm>
          <a:prstGeom prst="rect">
            <a:avLst/>
          </a:prstGeom>
          <a:noFill/>
          <a:ln>
            <a:noFill/>
          </a:ln>
        </p:spPr>
      </p:pic>
      <p:pic>
        <p:nvPicPr>
          <p:cNvPr id="661" name="Google Shape;661;p85"/>
          <p:cNvPicPr preferRelativeResize="0"/>
          <p:nvPr/>
        </p:nvPicPr>
        <p:blipFill rotWithShape="1">
          <a:blip r:embed="rId61">
            <a:alphaModFix/>
          </a:blip>
          <a:srcRect/>
          <a:stretch/>
        </p:blipFill>
        <p:spPr>
          <a:xfrm>
            <a:off x="9556750" y="1685925"/>
            <a:ext cx="63500" cy="136525"/>
          </a:xfrm>
          <a:prstGeom prst="rect">
            <a:avLst/>
          </a:prstGeom>
          <a:noFill/>
          <a:ln>
            <a:noFill/>
          </a:ln>
        </p:spPr>
      </p:pic>
      <p:pic>
        <p:nvPicPr>
          <p:cNvPr id="662" name="Google Shape;662;p85"/>
          <p:cNvPicPr preferRelativeResize="0"/>
          <p:nvPr/>
        </p:nvPicPr>
        <p:blipFill rotWithShape="1">
          <a:blip r:embed="rId62">
            <a:alphaModFix/>
          </a:blip>
          <a:srcRect/>
          <a:stretch/>
        </p:blipFill>
        <p:spPr>
          <a:xfrm>
            <a:off x="9599612" y="1579562"/>
            <a:ext cx="136525" cy="55562"/>
          </a:xfrm>
          <a:prstGeom prst="rect">
            <a:avLst/>
          </a:prstGeom>
          <a:noFill/>
          <a:ln>
            <a:noFill/>
          </a:ln>
        </p:spPr>
      </p:pic>
      <p:pic>
        <p:nvPicPr>
          <p:cNvPr id="663" name="Google Shape;663;p85"/>
          <p:cNvPicPr preferRelativeResize="0"/>
          <p:nvPr/>
        </p:nvPicPr>
        <p:blipFill rotWithShape="1">
          <a:blip r:embed="rId63">
            <a:alphaModFix/>
          </a:blip>
          <a:srcRect/>
          <a:stretch/>
        </p:blipFill>
        <p:spPr>
          <a:xfrm>
            <a:off x="9618662" y="1641475"/>
            <a:ext cx="153987" cy="109537"/>
          </a:xfrm>
          <a:prstGeom prst="rect">
            <a:avLst/>
          </a:prstGeom>
          <a:noFill/>
          <a:ln>
            <a:noFill/>
          </a:ln>
        </p:spPr>
      </p:pic>
      <p:pic>
        <p:nvPicPr>
          <p:cNvPr id="664" name="Google Shape;664;p85"/>
          <p:cNvPicPr preferRelativeResize="0"/>
          <p:nvPr/>
        </p:nvPicPr>
        <p:blipFill rotWithShape="1">
          <a:blip r:embed="rId64">
            <a:alphaModFix/>
          </a:blip>
          <a:srcRect/>
          <a:stretch/>
        </p:blipFill>
        <p:spPr>
          <a:xfrm>
            <a:off x="9663112" y="1758950"/>
            <a:ext cx="144462" cy="63500"/>
          </a:xfrm>
          <a:prstGeom prst="rect">
            <a:avLst/>
          </a:prstGeom>
          <a:noFill/>
          <a:ln>
            <a:noFill/>
          </a:ln>
        </p:spPr>
      </p:pic>
      <p:pic>
        <p:nvPicPr>
          <p:cNvPr id="665" name="Google Shape;665;p85"/>
          <p:cNvPicPr preferRelativeResize="0"/>
          <p:nvPr/>
        </p:nvPicPr>
        <p:blipFill rotWithShape="1">
          <a:blip r:embed="rId65">
            <a:alphaModFix/>
          </a:blip>
          <a:srcRect/>
          <a:stretch/>
        </p:blipFill>
        <p:spPr>
          <a:xfrm>
            <a:off x="9564687" y="2035175"/>
            <a:ext cx="57150" cy="196850"/>
          </a:xfrm>
          <a:prstGeom prst="rect">
            <a:avLst/>
          </a:prstGeom>
          <a:noFill/>
          <a:ln>
            <a:noFill/>
          </a:ln>
        </p:spPr>
      </p:pic>
      <p:pic>
        <p:nvPicPr>
          <p:cNvPr id="666" name="Google Shape;666;p85"/>
          <p:cNvPicPr preferRelativeResize="0"/>
          <p:nvPr/>
        </p:nvPicPr>
        <p:blipFill rotWithShape="1">
          <a:blip r:embed="rId66">
            <a:alphaModFix/>
          </a:blip>
          <a:srcRect/>
          <a:stretch/>
        </p:blipFill>
        <p:spPr>
          <a:xfrm>
            <a:off x="9591675" y="1998662"/>
            <a:ext cx="349250" cy="260350"/>
          </a:xfrm>
          <a:prstGeom prst="rect">
            <a:avLst/>
          </a:prstGeom>
          <a:noFill/>
          <a:ln>
            <a:noFill/>
          </a:ln>
        </p:spPr>
      </p:pic>
      <p:pic>
        <p:nvPicPr>
          <p:cNvPr id="667" name="Google Shape;667;p85"/>
          <p:cNvPicPr preferRelativeResize="0"/>
          <p:nvPr/>
        </p:nvPicPr>
        <p:blipFill rotWithShape="1">
          <a:blip r:embed="rId67">
            <a:alphaModFix/>
          </a:blip>
          <a:srcRect/>
          <a:stretch/>
        </p:blipFill>
        <p:spPr>
          <a:xfrm>
            <a:off x="10091737" y="1917700"/>
            <a:ext cx="74612" cy="215900"/>
          </a:xfrm>
          <a:prstGeom prst="rect">
            <a:avLst/>
          </a:prstGeom>
          <a:noFill/>
          <a:ln>
            <a:noFill/>
          </a:ln>
        </p:spPr>
      </p:pic>
      <p:pic>
        <p:nvPicPr>
          <p:cNvPr id="668" name="Google Shape;668;p85"/>
          <p:cNvPicPr preferRelativeResize="0"/>
          <p:nvPr/>
        </p:nvPicPr>
        <p:blipFill rotWithShape="1">
          <a:blip r:embed="rId68">
            <a:alphaModFix/>
          </a:blip>
          <a:srcRect/>
          <a:stretch/>
        </p:blipFill>
        <p:spPr>
          <a:xfrm>
            <a:off x="10547350" y="1758950"/>
            <a:ext cx="127000" cy="187325"/>
          </a:xfrm>
          <a:prstGeom prst="rect">
            <a:avLst/>
          </a:prstGeom>
          <a:noFill/>
          <a:ln>
            <a:noFill/>
          </a:ln>
        </p:spPr>
      </p:pic>
      <p:pic>
        <p:nvPicPr>
          <p:cNvPr id="669" name="Google Shape;669;p85"/>
          <p:cNvPicPr preferRelativeResize="0"/>
          <p:nvPr/>
        </p:nvPicPr>
        <p:blipFill rotWithShape="1">
          <a:blip r:embed="rId69">
            <a:alphaModFix/>
          </a:blip>
          <a:srcRect/>
          <a:stretch/>
        </p:blipFill>
        <p:spPr>
          <a:xfrm>
            <a:off x="10931525" y="1579562"/>
            <a:ext cx="38100" cy="242887"/>
          </a:xfrm>
          <a:prstGeom prst="rect">
            <a:avLst/>
          </a:prstGeom>
          <a:noFill/>
          <a:ln>
            <a:noFill/>
          </a:ln>
        </p:spPr>
      </p:pic>
      <p:pic>
        <p:nvPicPr>
          <p:cNvPr id="670" name="Google Shape;670;p85"/>
          <p:cNvPicPr preferRelativeResize="0"/>
          <p:nvPr/>
        </p:nvPicPr>
        <p:blipFill rotWithShape="1">
          <a:blip r:embed="rId70">
            <a:alphaModFix/>
          </a:blip>
          <a:srcRect/>
          <a:stretch/>
        </p:blipFill>
        <p:spPr>
          <a:xfrm>
            <a:off x="10922000" y="1508125"/>
            <a:ext cx="304800" cy="171450"/>
          </a:xfrm>
          <a:prstGeom prst="rect">
            <a:avLst/>
          </a:prstGeom>
          <a:noFill/>
          <a:ln>
            <a:noFill/>
          </a:ln>
        </p:spPr>
      </p:pic>
      <p:pic>
        <p:nvPicPr>
          <p:cNvPr id="671" name="Google Shape;671;p85"/>
          <p:cNvPicPr preferRelativeResize="0"/>
          <p:nvPr/>
        </p:nvPicPr>
        <p:blipFill rotWithShape="1">
          <a:blip r:embed="rId71">
            <a:alphaModFix/>
          </a:blip>
          <a:srcRect/>
          <a:stretch/>
        </p:blipFill>
        <p:spPr>
          <a:xfrm>
            <a:off x="10931525" y="1481137"/>
            <a:ext cx="19050" cy="198437"/>
          </a:xfrm>
          <a:prstGeom prst="rect">
            <a:avLst/>
          </a:prstGeom>
          <a:noFill/>
          <a:ln>
            <a:noFill/>
          </a:ln>
        </p:spPr>
      </p:pic>
      <p:pic>
        <p:nvPicPr>
          <p:cNvPr id="672" name="Google Shape;672;p85"/>
          <p:cNvPicPr preferRelativeResize="0"/>
          <p:nvPr/>
        </p:nvPicPr>
        <p:blipFill rotWithShape="1">
          <a:blip r:embed="rId72">
            <a:alphaModFix/>
          </a:blip>
          <a:srcRect/>
          <a:stretch/>
        </p:blipFill>
        <p:spPr>
          <a:xfrm>
            <a:off x="9626600" y="2436812"/>
            <a:ext cx="269875" cy="65087"/>
          </a:xfrm>
          <a:prstGeom prst="rect">
            <a:avLst/>
          </a:prstGeom>
          <a:noFill/>
          <a:ln>
            <a:noFill/>
          </a:ln>
        </p:spPr>
      </p:pic>
      <p:pic>
        <p:nvPicPr>
          <p:cNvPr id="673" name="Google Shape;673;p85"/>
          <p:cNvPicPr preferRelativeResize="0"/>
          <p:nvPr/>
        </p:nvPicPr>
        <p:blipFill rotWithShape="1">
          <a:blip r:embed="rId73">
            <a:alphaModFix/>
          </a:blip>
          <a:srcRect/>
          <a:stretch/>
        </p:blipFill>
        <p:spPr>
          <a:xfrm>
            <a:off x="9734550" y="2400300"/>
            <a:ext cx="92075" cy="171450"/>
          </a:xfrm>
          <a:prstGeom prst="rect">
            <a:avLst/>
          </a:prstGeom>
          <a:noFill/>
          <a:ln>
            <a:noFill/>
          </a:ln>
        </p:spPr>
      </p:pic>
      <p:pic>
        <p:nvPicPr>
          <p:cNvPr id="674" name="Google Shape;674;p85"/>
          <p:cNvPicPr preferRelativeResize="0"/>
          <p:nvPr/>
        </p:nvPicPr>
        <p:blipFill rotWithShape="1">
          <a:blip r:embed="rId74">
            <a:alphaModFix/>
          </a:blip>
          <a:srcRect/>
          <a:stretch/>
        </p:blipFill>
        <p:spPr>
          <a:xfrm>
            <a:off x="10083800" y="2382837"/>
            <a:ext cx="330200" cy="287337"/>
          </a:xfrm>
          <a:prstGeom prst="rect">
            <a:avLst/>
          </a:prstGeom>
          <a:noFill/>
          <a:ln>
            <a:noFill/>
          </a:ln>
        </p:spPr>
      </p:pic>
      <p:pic>
        <p:nvPicPr>
          <p:cNvPr id="675" name="Google Shape;675;p85"/>
          <p:cNvPicPr preferRelativeResize="0"/>
          <p:nvPr/>
        </p:nvPicPr>
        <p:blipFill rotWithShape="1">
          <a:blip r:embed="rId75">
            <a:alphaModFix/>
          </a:blip>
          <a:srcRect/>
          <a:stretch/>
        </p:blipFill>
        <p:spPr>
          <a:xfrm>
            <a:off x="10761662" y="2185987"/>
            <a:ext cx="39687" cy="368300"/>
          </a:xfrm>
          <a:prstGeom prst="rect">
            <a:avLst/>
          </a:prstGeom>
          <a:noFill/>
          <a:ln>
            <a:noFill/>
          </a:ln>
        </p:spPr>
      </p:pic>
      <p:pic>
        <p:nvPicPr>
          <p:cNvPr id="676" name="Google Shape;676;p85"/>
          <p:cNvPicPr preferRelativeResize="0"/>
          <p:nvPr/>
        </p:nvPicPr>
        <p:blipFill rotWithShape="1">
          <a:blip r:embed="rId76">
            <a:alphaModFix/>
          </a:blip>
          <a:srcRect/>
          <a:stretch/>
        </p:blipFill>
        <p:spPr>
          <a:xfrm>
            <a:off x="10833100" y="2195512"/>
            <a:ext cx="127000" cy="215900"/>
          </a:xfrm>
          <a:prstGeom prst="rect">
            <a:avLst/>
          </a:prstGeom>
          <a:noFill/>
          <a:ln>
            <a:noFill/>
          </a:ln>
        </p:spPr>
      </p:pic>
      <p:pic>
        <p:nvPicPr>
          <p:cNvPr id="677" name="Google Shape;677;p85"/>
          <p:cNvPicPr preferRelativeResize="0"/>
          <p:nvPr/>
        </p:nvPicPr>
        <p:blipFill rotWithShape="1">
          <a:blip r:embed="rId77">
            <a:alphaModFix/>
          </a:blip>
          <a:srcRect/>
          <a:stretch/>
        </p:blipFill>
        <p:spPr>
          <a:xfrm>
            <a:off x="10788650" y="2276475"/>
            <a:ext cx="134937" cy="38100"/>
          </a:xfrm>
          <a:prstGeom prst="rect">
            <a:avLst/>
          </a:prstGeom>
          <a:noFill/>
          <a:ln>
            <a:noFill/>
          </a:ln>
        </p:spPr>
      </p:pic>
      <p:pic>
        <p:nvPicPr>
          <p:cNvPr id="678" name="Google Shape;678;p85"/>
          <p:cNvPicPr preferRelativeResize="0"/>
          <p:nvPr/>
        </p:nvPicPr>
        <p:blipFill rotWithShape="1">
          <a:blip r:embed="rId78">
            <a:alphaModFix/>
          </a:blip>
          <a:srcRect/>
          <a:stretch/>
        </p:blipFill>
        <p:spPr>
          <a:xfrm>
            <a:off x="11101387" y="2025650"/>
            <a:ext cx="90487" cy="215900"/>
          </a:xfrm>
          <a:prstGeom prst="rect">
            <a:avLst/>
          </a:prstGeom>
          <a:noFill/>
          <a:ln>
            <a:noFill/>
          </a:ln>
        </p:spPr>
      </p:pic>
      <p:pic>
        <p:nvPicPr>
          <p:cNvPr id="679" name="Google Shape;679;p85"/>
          <p:cNvPicPr preferRelativeResize="0"/>
          <p:nvPr/>
        </p:nvPicPr>
        <p:blipFill rotWithShape="1">
          <a:blip r:embed="rId79">
            <a:alphaModFix/>
          </a:blip>
          <a:srcRect/>
          <a:stretch/>
        </p:blipFill>
        <p:spPr>
          <a:xfrm>
            <a:off x="11128375" y="2016125"/>
            <a:ext cx="179387" cy="288925"/>
          </a:xfrm>
          <a:prstGeom prst="rect">
            <a:avLst/>
          </a:prstGeom>
          <a:noFill/>
          <a:ln>
            <a:noFill/>
          </a:ln>
        </p:spPr>
      </p:pic>
      <p:pic>
        <p:nvPicPr>
          <p:cNvPr id="680" name="Google Shape;680;p85"/>
          <p:cNvPicPr preferRelativeResize="0"/>
          <p:nvPr/>
        </p:nvPicPr>
        <p:blipFill rotWithShape="1">
          <a:blip r:embed="rId80">
            <a:alphaModFix/>
          </a:blip>
          <a:srcRect/>
          <a:stretch/>
        </p:blipFill>
        <p:spPr>
          <a:xfrm>
            <a:off x="11252200" y="1774825"/>
            <a:ext cx="136525" cy="368300"/>
          </a:xfrm>
          <a:prstGeom prst="rect">
            <a:avLst/>
          </a:prstGeom>
          <a:noFill/>
          <a:ln>
            <a:noFill/>
          </a:ln>
        </p:spPr>
      </p:pic>
      <p:pic>
        <p:nvPicPr>
          <p:cNvPr id="681" name="Google Shape;681;p85"/>
          <p:cNvPicPr preferRelativeResize="0"/>
          <p:nvPr/>
        </p:nvPicPr>
        <p:blipFill rotWithShape="1">
          <a:blip r:embed="rId81">
            <a:alphaModFix/>
          </a:blip>
          <a:srcRect/>
          <a:stretch/>
        </p:blipFill>
        <p:spPr>
          <a:xfrm>
            <a:off x="11360150" y="1784350"/>
            <a:ext cx="269875" cy="260350"/>
          </a:xfrm>
          <a:prstGeom prst="rect">
            <a:avLst/>
          </a:prstGeom>
          <a:noFill/>
          <a:ln>
            <a:noFill/>
          </a:ln>
        </p:spPr>
      </p:pic>
      <p:pic>
        <p:nvPicPr>
          <p:cNvPr id="682" name="Google Shape;682;p85"/>
          <p:cNvPicPr preferRelativeResize="0"/>
          <p:nvPr/>
        </p:nvPicPr>
        <p:blipFill rotWithShape="1">
          <a:blip r:embed="rId82">
            <a:alphaModFix/>
          </a:blip>
          <a:srcRect/>
          <a:stretch/>
        </p:blipFill>
        <p:spPr>
          <a:xfrm>
            <a:off x="10404475" y="2247900"/>
            <a:ext cx="1422400" cy="547687"/>
          </a:xfrm>
          <a:prstGeom prst="rect">
            <a:avLst/>
          </a:prstGeom>
          <a:noFill/>
          <a:ln>
            <a:noFill/>
          </a:ln>
        </p:spPr>
      </p:pic>
      <p:pic>
        <p:nvPicPr>
          <p:cNvPr id="683" name="Google Shape;683;p85"/>
          <p:cNvPicPr preferRelativeResize="0"/>
          <p:nvPr/>
        </p:nvPicPr>
        <p:blipFill rotWithShape="1">
          <a:blip r:embed="rId83">
            <a:alphaModFix/>
          </a:blip>
          <a:srcRect/>
          <a:stretch/>
        </p:blipFill>
        <p:spPr>
          <a:xfrm>
            <a:off x="10618787" y="2695575"/>
            <a:ext cx="242887" cy="215900"/>
          </a:xfrm>
          <a:prstGeom prst="rect">
            <a:avLst/>
          </a:prstGeom>
          <a:noFill/>
          <a:ln>
            <a:noFill/>
          </a:ln>
        </p:spPr>
      </p:pic>
      <p:pic>
        <p:nvPicPr>
          <p:cNvPr id="684" name="Google Shape;684;p85"/>
          <p:cNvPicPr preferRelativeResize="0"/>
          <p:nvPr/>
        </p:nvPicPr>
        <p:blipFill rotWithShape="1">
          <a:blip r:embed="rId84">
            <a:alphaModFix/>
          </a:blip>
          <a:srcRect/>
          <a:stretch/>
        </p:blipFill>
        <p:spPr>
          <a:xfrm>
            <a:off x="11020425" y="2641600"/>
            <a:ext cx="161925" cy="198437"/>
          </a:xfrm>
          <a:prstGeom prst="rect">
            <a:avLst/>
          </a:prstGeom>
          <a:noFill/>
          <a:ln>
            <a:noFill/>
          </a:ln>
        </p:spPr>
      </p:pic>
      <p:pic>
        <p:nvPicPr>
          <p:cNvPr id="685" name="Google Shape;685;p85"/>
          <p:cNvPicPr preferRelativeResize="0"/>
          <p:nvPr/>
        </p:nvPicPr>
        <p:blipFill rotWithShape="1">
          <a:blip r:embed="rId85">
            <a:alphaModFix/>
          </a:blip>
          <a:srcRect/>
          <a:stretch/>
        </p:blipFill>
        <p:spPr>
          <a:xfrm>
            <a:off x="11315700" y="2587625"/>
            <a:ext cx="47625" cy="190500"/>
          </a:xfrm>
          <a:prstGeom prst="rect">
            <a:avLst/>
          </a:prstGeom>
          <a:noFill/>
          <a:ln>
            <a:noFill/>
          </a:ln>
        </p:spPr>
      </p:pic>
      <p:pic>
        <p:nvPicPr>
          <p:cNvPr id="686" name="Google Shape;686;p85"/>
          <p:cNvPicPr preferRelativeResize="0"/>
          <p:nvPr/>
        </p:nvPicPr>
        <p:blipFill rotWithShape="1">
          <a:blip r:embed="rId86">
            <a:alphaModFix/>
          </a:blip>
          <a:srcRect/>
          <a:stretch/>
        </p:blipFill>
        <p:spPr>
          <a:xfrm>
            <a:off x="11369675" y="2543175"/>
            <a:ext cx="63500" cy="198437"/>
          </a:xfrm>
          <a:prstGeom prst="rect">
            <a:avLst/>
          </a:prstGeom>
          <a:noFill/>
          <a:ln>
            <a:noFill/>
          </a:ln>
        </p:spPr>
      </p:pic>
      <p:pic>
        <p:nvPicPr>
          <p:cNvPr id="687" name="Google Shape;687;p85"/>
          <p:cNvPicPr preferRelativeResize="0"/>
          <p:nvPr/>
        </p:nvPicPr>
        <p:blipFill rotWithShape="1">
          <a:blip r:embed="rId87">
            <a:alphaModFix/>
          </a:blip>
          <a:srcRect/>
          <a:stretch/>
        </p:blipFill>
        <p:spPr>
          <a:xfrm>
            <a:off x="11350625" y="2659062"/>
            <a:ext cx="65087" cy="31750"/>
          </a:xfrm>
          <a:prstGeom prst="rect">
            <a:avLst/>
          </a:prstGeom>
          <a:noFill/>
          <a:ln>
            <a:noFill/>
          </a:ln>
        </p:spPr>
      </p:pic>
      <p:pic>
        <p:nvPicPr>
          <p:cNvPr id="688" name="Google Shape;688;p85"/>
          <p:cNvPicPr preferRelativeResize="0"/>
          <p:nvPr/>
        </p:nvPicPr>
        <p:blipFill rotWithShape="1">
          <a:blip r:embed="rId88">
            <a:alphaModFix/>
          </a:blip>
          <a:srcRect/>
          <a:stretch/>
        </p:blipFill>
        <p:spPr>
          <a:xfrm>
            <a:off x="11610975" y="2498725"/>
            <a:ext cx="38100" cy="180975"/>
          </a:xfrm>
          <a:prstGeom prst="rect">
            <a:avLst/>
          </a:prstGeom>
          <a:noFill/>
          <a:ln>
            <a:noFill/>
          </a:ln>
        </p:spPr>
      </p:pic>
      <p:pic>
        <p:nvPicPr>
          <p:cNvPr id="689" name="Google Shape;689;p85"/>
          <p:cNvPicPr preferRelativeResize="0"/>
          <p:nvPr/>
        </p:nvPicPr>
        <p:blipFill rotWithShape="1">
          <a:blip r:embed="rId89">
            <a:alphaModFix/>
          </a:blip>
          <a:srcRect/>
          <a:stretch/>
        </p:blipFill>
        <p:spPr>
          <a:xfrm>
            <a:off x="11626850" y="2374900"/>
            <a:ext cx="127000" cy="215900"/>
          </a:xfrm>
          <a:prstGeom prst="rect">
            <a:avLst/>
          </a:prstGeom>
          <a:noFill/>
          <a:ln>
            <a:noFill/>
          </a:ln>
        </p:spPr>
      </p:pic>
      <p:pic>
        <p:nvPicPr>
          <p:cNvPr id="690" name="Google Shape;690;p85"/>
          <p:cNvPicPr preferRelativeResize="0"/>
          <p:nvPr/>
        </p:nvPicPr>
        <p:blipFill rotWithShape="1">
          <a:blip r:embed="rId90">
            <a:alphaModFix/>
          </a:blip>
          <a:srcRect/>
          <a:stretch/>
        </p:blipFill>
        <p:spPr>
          <a:xfrm>
            <a:off x="10796587" y="2187575"/>
            <a:ext cx="92075" cy="19050"/>
          </a:xfrm>
          <a:prstGeom prst="rect">
            <a:avLst/>
          </a:prstGeom>
          <a:noFill/>
          <a:ln>
            <a:noFill/>
          </a:ln>
        </p:spPr>
      </p:pic>
      <p:pic>
        <p:nvPicPr>
          <p:cNvPr id="691" name="Google Shape;691;p85"/>
          <p:cNvPicPr preferRelativeResize="0"/>
          <p:nvPr/>
        </p:nvPicPr>
        <p:blipFill rotWithShape="1">
          <a:blip r:embed="rId91">
            <a:alphaModFix/>
          </a:blip>
          <a:srcRect/>
          <a:stretch/>
        </p:blipFill>
        <p:spPr>
          <a:xfrm>
            <a:off x="9099550" y="2035175"/>
            <a:ext cx="296862" cy="831850"/>
          </a:xfrm>
          <a:prstGeom prst="rect">
            <a:avLst/>
          </a:prstGeom>
          <a:noFill/>
          <a:ln>
            <a:noFill/>
          </a:ln>
        </p:spPr>
      </p:pic>
      <p:pic>
        <p:nvPicPr>
          <p:cNvPr id="692" name="Google Shape;692;p85"/>
          <p:cNvPicPr preferRelativeResize="0"/>
          <p:nvPr/>
        </p:nvPicPr>
        <p:blipFill rotWithShape="1">
          <a:blip r:embed="rId92">
            <a:alphaModFix/>
          </a:blip>
          <a:srcRect/>
          <a:stretch/>
        </p:blipFill>
        <p:spPr>
          <a:xfrm>
            <a:off x="9180512" y="1454150"/>
            <a:ext cx="2162175" cy="565150"/>
          </a:xfrm>
          <a:prstGeom prst="rect">
            <a:avLst/>
          </a:prstGeom>
          <a:noFill/>
          <a:ln>
            <a:noFill/>
          </a:ln>
        </p:spPr>
      </p:pic>
      <p:pic>
        <p:nvPicPr>
          <p:cNvPr id="693" name="Google Shape;693;p85"/>
          <p:cNvPicPr preferRelativeResize="0"/>
          <p:nvPr/>
        </p:nvPicPr>
        <p:blipFill rotWithShape="1">
          <a:blip r:embed="rId93">
            <a:alphaModFix/>
          </a:blip>
          <a:srcRect/>
          <a:stretch/>
        </p:blipFill>
        <p:spPr>
          <a:xfrm>
            <a:off x="9359900" y="2828925"/>
            <a:ext cx="2384425" cy="582612"/>
          </a:xfrm>
          <a:prstGeom prst="rect">
            <a:avLst/>
          </a:prstGeom>
          <a:noFill/>
          <a:ln>
            <a:noFill/>
          </a:ln>
        </p:spPr>
      </p:pic>
      <p:pic>
        <p:nvPicPr>
          <p:cNvPr id="694" name="Google Shape;694;p85"/>
          <p:cNvPicPr preferRelativeResize="0"/>
          <p:nvPr/>
        </p:nvPicPr>
        <p:blipFill rotWithShape="1">
          <a:blip r:embed="rId94">
            <a:alphaModFix/>
          </a:blip>
          <a:srcRect/>
          <a:stretch/>
        </p:blipFill>
        <p:spPr>
          <a:xfrm>
            <a:off x="11333162" y="1481137"/>
            <a:ext cx="457200" cy="1590675"/>
          </a:xfrm>
          <a:prstGeom prst="rect">
            <a:avLst/>
          </a:prstGeom>
          <a:noFill/>
          <a:ln>
            <a:noFill/>
          </a:ln>
        </p:spPr>
      </p:pic>
      <p:pic>
        <p:nvPicPr>
          <p:cNvPr id="96" name="Picture 95"/>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075135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86"/>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Constraint Domain</a:t>
            </a:r>
            <a:endParaRPr/>
          </a:p>
        </p:txBody>
      </p:sp>
      <p:sp>
        <p:nvSpPr>
          <p:cNvPr id="700" name="Google Shape;700;p86"/>
          <p:cNvSpPr txBox="1">
            <a:spLocks noGrp="1"/>
          </p:cNvSpPr>
          <p:nvPr>
            <p:ph type="body" idx="1"/>
          </p:nvPr>
        </p:nvSpPr>
        <p:spPr>
          <a:xfrm>
            <a:off x="609600" y="963612"/>
            <a:ext cx="10972800" cy="55276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b="0" i="0" u="none" strike="noStrike" cap="none" dirty="0">
                <a:solidFill>
                  <a:schemeClr val="dk1"/>
                </a:solidFill>
                <a:latin typeface="Arial"/>
                <a:ea typeface="Arial"/>
                <a:cs typeface="Arial"/>
                <a:sym typeface="Arial"/>
              </a:rPr>
              <a:t>It describes different constrainers, operators, arguments, variables and their domains. </a:t>
            </a:r>
            <a:endParaRPr sz="2400" dirty="0"/>
          </a:p>
          <a:p>
            <a:pPr marL="342900" marR="0" lvl="0" indent="-342900" algn="l" rtl="0">
              <a:lnSpc>
                <a:spcPct val="100000"/>
              </a:lnSpc>
              <a:spcBef>
                <a:spcPts val="640"/>
              </a:spcBef>
              <a:spcAft>
                <a:spcPts val="0"/>
              </a:spcAft>
              <a:buClr>
                <a:schemeClr val="dk1"/>
              </a:buClr>
              <a:buSzPts val="3200"/>
              <a:buFont typeface="Arial"/>
              <a:buChar char="•"/>
            </a:pPr>
            <a:r>
              <a:rPr lang="en-US" b="0" i="0" u="none" strike="noStrike" cap="none" dirty="0">
                <a:solidFill>
                  <a:schemeClr val="dk1"/>
                </a:solidFill>
                <a:latin typeface="Arial"/>
                <a:ea typeface="Arial"/>
                <a:cs typeface="Arial"/>
                <a:sym typeface="Arial"/>
              </a:rPr>
              <a:t>It consists of:</a:t>
            </a:r>
            <a:endParaRPr sz="2400" dirty="0"/>
          </a:p>
          <a:p>
            <a:pPr marL="457200" marR="0" lvl="1" indent="0" algn="l" rtl="0">
              <a:lnSpc>
                <a:spcPct val="100000"/>
              </a:lnSpc>
              <a:spcBef>
                <a:spcPts val="560"/>
              </a:spcBef>
              <a:spcAft>
                <a:spcPts val="0"/>
              </a:spcAft>
              <a:buClr>
                <a:schemeClr val="dk1"/>
              </a:buClr>
              <a:buSzPts val="2800"/>
              <a:buFont typeface="Arial"/>
              <a:buNone/>
            </a:pPr>
            <a:r>
              <a:rPr lang="en-US" b="0" i="0" u="none" strike="noStrike" cap="none" dirty="0">
                <a:solidFill>
                  <a:schemeClr val="dk1"/>
                </a:solidFill>
                <a:latin typeface="Arial"/>
                <a:ea typeface="Arial"/>
                <a:cs typeface="Arial"/>
                <a:sym typeface="Arial"/>
              </a:rPr>
              <a:t>1. Legal set of operators</a:t>
            </a:r>
            <a:endParaRPr sz="2000" dirty="0"/>
          </a:p>
          <a:p>
            <a:pPr marL="457200" marR="0" lvl="1" indent="0" algn="l" rtl="0">
              <a:lnSpc>
                <a:spcPct val="100000"/>
              </a:lnSpc>
              <a:spcBef>
                <a:spcPts val="560"/>
              </a:spcBef>
              <a:spcAft>
                <a:spcPts val="0"/>
              </a:spcAft>
              <a:buClr>
                <a:schemeClr val="dk1"/>
              </a:buClr>
              <a:buSzPts val="2800"/>
              <a:buFont typeface="Arial"/>
              <a:buNone/>
            </a:pPr>
            <a:r>
              <a:rPr lang="en-US" b="0" i="0" u="none" strike="noStrike" cap="none" dirty="0">
                <a:solidFill>
                  <a:schemeClr val="dk1"/>
                </a:solidFill>
                <a:latin typeface="Arial"/>
                <a:ea typeface="Arial"/>
                <a:cs typeface="Arial"/>
                <a:sym typeface="Arial"/>
              </a:rPr>
              <a:t>2. Set of variables</a:t>
            </a:r>
            <a:endParaRPr sz="2000" dirty="0"/>
          </a:p>
          <a:p>
            <a:pPr marL="457200" marR="0" lvl="1" indent="0" algn="l" rtl="0">
              <a:lnSpc>
                <a:spcPct val="100000"/>
              </a:lnSpc>
              <a:spcBef>
                <a:spcPts val="560"/>
              </a:spcBef>
              <a:spcAft>
                <a:spcPts val="0"/>
              </a:spcAft>
              <a:buClr>
                <a:schemeClr val="dk1"/>
              </a:buClr>
              <a:buSzPts val="2800"/>
              <a:buFont typeface="Arial"/>
              <a:buNone/>
            </a:pPr>
            <a:r>
              <a:rPr lang="en-US" b="0" i="0" u="none" strike="noStrike" cap="none" dirty="0">
                <a:solidFill>
                  <a:schemeClr val="dk1"/>
                </a:solidFill>
                <a:latin typeface="Arial"/>
                <a:ea typeface="Arial"/>
                <a:cs typeface="Arial"/>
                <a:sym typeface="Arial"/>
              </a:rPr>
              <a:t>3. Set of all types of functions</a:t>
            </a:r>
            <a:endParaRPr sz="2000" dirty="0"/>
          </a:p>
          <a:p>
            <a:pPr marL="457200" marR="0" lvl="1" indent="0" algn="l" rtl="0">
              <a:lnSpc>
                <a:spcPct val="100000"/>
              </a:lnSpc>
              <a:spcBef>
                <a:spcPts val="560"/>
              </a:spcBef>
              <a:spcAft>
                <a:spcPts val="0"/>
              </a:spcAft>
              <a:buClr>
                <a:schemeClr val="dk1"/>
              </a:buClr>
              <a:buSzPts val="2800"/>
              <a:buFont typeface="Arial"/>
              <a:buNone/>
            </a:pPr>
            <a:r>
              <a:rPr lang="en-US" b="0" i="0" u="none" strike="noStrike" cap="none" dirty="0">
                <a:solidFill>
                  <a:schemeClr val="dk1"/>
                </a:solidFill>
                <a:latin typeface="Arial"/>
                <a:ea typeface="Arial"/>
                <a:cs typeface="Arial"/>
                <a:sym typeface="Arial"/>
              </a:rPr>
              <a:t>4. Domain variables</a:t>
            </a:r>
            <a:endParaRPr sz="2000" dirty="0"/>
          </a:p>
          <a:p>
            <a:pPr marL="457200" marR="0" lvl="1" indent="0" algn="l" rtl="0">
              <a:lnSpc>
                <a:spcPct val="100000"/>
              </a:lnSpc>
              <a:spcBef>
                <a:spcPts val="560"/>
              </a:spcBef>
              <a:spcAft>
                <a:spcPts val="0"/>
              </a:spcAft>
              <a:buClr>
                <a:schemeClr val="dk1"/>
              </a:buClr>
              <a:buSzPts val="2800"/>
              <a:buFont typeface="Arial"/>
              <a:buNone/>
            </a:pPr>
            <a:r>
              <a:rPr lang="en-US" b="0" i="0" u="none" strike="noStrike" cap="none" dirty="0">
                <a:solidFill>
                  <a:schemeClr val="dk1"/>
                </a:solidFill>
                <a:latin typeface="Arial"/>
                <a:ea typeface="Arial"/>
                <a:cs typeface="Arial"/>
                <a:sym typeface="Arial"/>
              </a:rPr>
              <a:t>5. Range of variables</a:t>
            </a:r>
            <a:endParaRPr sz="2000" dirty="0"/>
          </a:p>
          <a:p>
            <a:pPr marL="457200" marR="0" lvl="1" indent="0" algn="l" rtl="0">
              <a:lnSpc>
                <a:spcPct val="100000"/>
              </a:lnSpc>
              <a:spcBef>
                <a:spcPts val="560"/>
              </a:spcBef>
              <a:spcAft>
                <a:spcPts val="0"/>
              </a:spcAft>
              <a:buClr>
                <a:schemeClr val="dk1"/>
              </a:buClr>
              <a:buSzPts val="2800"/>
              <a:buFont typeface="Arial"/>
              <a:buNone/>
            </a:pPr>
            <a:r>
              <a:rPr lang="en-US" b="0" i="0" u="none" strike="noStrike" cap="none" dirty="0">
                <a:solidFill>
                  <a:schemeClr val="dk1"/>
                </a:solidFill>
                <a:latin typeface="Arial"/>
                <a:ea typeface="Arial"/>
                <a:cs typeface="Arial"/>
                <a:sym typeface="Arial"/>
              </a:rPr>
              <a:t>constraint domain is five-tuple and represented as </a:t>
            </a:r>
            <a:endParaRPr sz="2000" dirty="0"/>
          </a:p>
          <a:p>
            <a:pPr marL="457200" marR="0" lvl="1" indent="0" algn="l" rtl="0">
              <a:lnSpc>
                <a:spcPct val="100000"/>
              </a:lnSpc>
              <a:spcBef>
                <a:spcPts val="560"/>
              </a:spcBef>
              <a:spcAft>
                <a:spcPts val="0"/>
              </a:spcAft>
              <a:buClr>
                <a:schemeClr val="dk1"/>
              </a:buClr>
              <a:buSzPts val="2800"/>
              <a:buFont typeface="Arial"/>
              <a:buNone/>
            </a:pPr>
            <a:r>
              <a:rPr lang="en-US" b="0" i="0" u="none" strike="noStrike" cap="none" dirty="0">
                <a:solidFill>
                  <a:schemeClr val="dk1"/>
                </a:solidFill>
                <a:latin typeface="Arial"/>
                <a:ea typeface="Arial"/>
                <a:cs typeface="Arial"/>
                <a:sym typeface="Arial"/>
              </a:rPr>
              <a:t>	D={</a:t>
            </a:r>
            <a:r>
              <a:rPr lang="en-US" b="0" i="0" u="none" strike="noStrike" cap="none" dirty="0" err="1">
                <a:solidFill>
                  <a:schemeClr val="dk1"/>
                </a:solidFill>
                <a:latin typeface="Arial"/>
                <a:ea typeface="Arial"/>
                <a:cs typeface="Arial"/>
                <a:sym typeface="Arial"/>
              </a:rPr>
              <a:t>var,f,O,dv,rg</a:t>
            </a:r>
            <a:r>
              <a:rPr lang="en-US" b="0" i="0" u="none" strike="noStrike" cap="none" dirty="0">
                <a:solidFill>
                  <a:schemeClr val="dk1"/>
                </a:solidFill>
                <a:latin typeface="Arial"/>
                <a:ea typeface="Arial"/>
                <a:cs typeface="Arial"/>
                <a:sym typeface="Arial"/>
              </a:rPr>
              <a:t>}</a:t>
            </a:r>
            <a:endParaRPr sz="2000" dirty="0"/>
          </a:p>
        </p:txBody>
      </p:sp>
      <p:pic>
        <p:nvPicPr>
          <p:cNvPr id="701" name="Google Shape;701;p86"/>
          <p:cNvPicPr preferRelativeResize="0"/>
          <p:nvPr/>
        </p:nvPicPr>
        <p:blipFill rotWithShape="1">
          <a:blip r:embed="rId3">
            <a:alphaModFix/>
          </a:blip>
          <a:srcRect/>
          <a:stretch/>
        </p:blipFill>
        <p:spPr>
          <a:xfrm>
            <a:off x="5500687" y="2606675"/>
            <a:ext cx="403225" cy="314325"/>
          </a:xfrm>
          <a:prstGeom prst="rect">
            <a:avLst/>
          </a:prstGeom>
          <a:noFill/>
          <a:ln>
            <a:noFill/>
          </a:ln>
        </p:spPr>
      </p:pic>
      <p:pic>
        <p:nvPicPr>
          <p:cNvPr id="702" name="Google Shape;702;p86"/>
          <p:cNvPicPr preferRelativeResize="0"/>
          <p:nvPr/>
        </p:nvPicPr>
        <p:blipFill rotWithShape="1">
          <a:blip r:embed="rId4">
            <a:alphaModFix/>
          </a:blip>
          <a:srcRect/>
          <a:stretch/>
        </p:blipFill>
        <p:spPr>
          <a:xfrm>
            <a:off x="4259262" y="3114675"/>
            <a:ext cx="403225" cy="333375"/>
          </a:xfrm>
          <a:prstGeom prst="rect">
            <a:avLst/>
          </a:prstGeom>
          <a:noFill/>
          <a:ln>
            <a:noFill/>
          </a:ln>
        </p:spPr>
      </p:pic>
      <p:pic>
        <p:nvPicPr>
          <p:cNvPr id="703" name="Google Shape;703;p86"/>
          <p:cNvPicPr preferRelativeResize="0"/>
          <p:nvPr/>
        </p:nvPicPr>
        <p:blipFill rotWithShape="1">
          <a:blip r:embed="rId5">
            <a:alphaModFix/>
          </a:blip>
          <a:srcRect/>
          <a:stretch/>
        </p:blipFill>
        <p:spPr>
          <a:xfrm>
            <a:off x="6224587" y="3597275"/>
            <a:ext cx="492125" cy="422275"/>
          </a:xfrm>
          <a:prstGeom prst="rect">
            <a:avLst/>
          </a:prstGeom>
          <a:noFill/>
          <a:ln>
            <a:noFill/>
          </a:ln>
        </p:spPr>
      </p:pic>
      <p:pic>
        <p:nvPicPr>
          <p:cNvPr id="704" name="Google Shape;704;p86"/>
          <p:cNvPicPr preferRelativeResize="0"/>
          <p:nvPr/>
        </p:nvPicPr>
        <p:blipFill rotWithShape="1">
          <a:blip r:embed="rId6">
            <a:alphaModFix/>
          </a:blip>
          <a:srcRect/>
          <a:stretch/>
        </p:blipFill>
        <p:spPr>
          <a:xfrm>
            <a:off x="4527550" y="4267200"/>
            <a:ext cx="536575" cy="304800"/>
          </a:xfrm>
          <a:prstGeom prst="rect">
            <a:avLst/>
          </a:prstGeom>
          <a:noFill/>
          <a:ln>
            <a:noFill/>
          </a:ln>
        </p:spPr>
      </p:pic>
      <p:pic>
        <p:nvPicPr>
          <p:cNvPr id="705" name="Google Shape;705;p86"/>
          <p:cNvPicPr preferRelativeResize="0"/>
          <p:nvPr/>
        </p:nvPicPr>
        <p:blipFill rotWithShape="1">
          <a:blip r:embed="rId7">
            <a:alphaModFix/>
          </a:blip>
          <a:srcRect/>
          <a:stretch/>
        </p:blipFill>
        <p:spPr>
          <a:xfrm>
            <a:off x="4749800" y="4722812"/>
            <a:ext cx="146050" cy="393700"/>
          </a:xfrm>
          <a:prstGeom prst="rect">
            <a:avLst/>
          </a:prstGeom>
          <a:noFill/>
          <a:ln>
            <a:noFill/>
          </a:ln>
        </p:spPr>
      </p:pic>
      <p:pic>
        <p:nvPicPr>
          <p:cNvPr id="706" name="Google Shape;706;p86"/>
          <p:cNvPicPr preferRelativeResize="0"/>
          <p:nvPr/>
        </p:nvPicPr>
        <p:blipFill rotWithShape="1">
          <a:blip r:embed="rId8">
            <a:alphaModFix/>
          </a:blip>
          <a:srcRect/>
          <a:stretch/>
        </p:blipFill>
        <p:spPr>
          <a:xfrm>
            <a:off x="4508500" y="5588000"/>
            <a:ext cx="2413000" cy="57150"/>
          </a:xfrm>
          <a:prstGeom prst="rect">
            <a:avLst/>
          </a:prstGeom>
          <a:noFill/>
          <a:ln>
            <a:noFill/>
          </a:ln>
        </p:spPr>
      </p:pic>
      <p:pic>
        <p:nvPicPr>
          <p:cNvPr id="707" name="Google Shape;707;p86"/>
          <p:cNvPicPr preferRelativeResize="0"/>
          <p:nvPr/>
        </p:nvPicPr>
        <p:blipFill rotWithShape="1">
          <a:blip r:embed="rId9">
            <a:alphaModFix/>
          </a:blip>
          <a:srcRect/>
          <a:stretch/>
        </p:blipFill>
        <p:spPr>
          <a:xfrm>
            <a:off x="2295525" y="6223000"/>
            <a:ext cx="1768475" cy="22225"/>
          </a:xfrm>
          <a:prstGeom prst="rect">
            <a:avLst/>
          </a:prstGeom>
          <a:noFill/>
          <a:ln>
            <a:noFill/>
          </a:ln>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749597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87"/>
          <p:cNvSpPr txBox="1">
            <a:spLocks noGrp="1"/>
          </p:cNvSpPr>
          <p:nvPr>
            <p:ph type="body" idx="1"/>
          </p:nvPr>
        </p:nvSpPr>
        <p:spPr>
          <a:xfrm>
            <a:off x="609600" y="361950"/>
            <a:ext cx="10972800" cy="60166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A constraint without </a:t>
            </a:r>
            <a:r>
              <a:rPr lang="en-US" sz="3200" b="0" i="0" u="none" strike="noStrike" cap="none" dirty="0" err="1">
                <a:solidFill>
                  <a:schemeClr val="dk1"/>
                </a:solidFill>
                <a:latin typeface="Arial"/>
                <a:ea typeface="Arial"/>
                <a:cs typeface="Arial"/>
                <a:sym typeface="Arial"/>
              </a:rPr>
              <a:t>conjuction</a:t>
            </a:r>
            <a:r>
              <a:rPr lang="en-US" sz="3200" b="0" i="0" u="none" strike="noStrike" cap="none" dirty="0">
                <a:solidFill>
                  <a:schemeClr val="dk1"/>
                </a:solidFill>
                <a:latin typeface="Arial"/>
                <a:ea typeface="Arial"/>
                <a:cs typeface="Arial"/>
                <a:sym typeface="Arial"/>
              </a:rPr>
              <a:t> is </a:t>
            </a:r>
            <a:r>
              <a:rPr lang="en-US" sz="3200" b="0" i="0" u="none" strike="noStrike" cap="none" dirty="0" err="1">
                <a:solidFill>
                  <a:schemeClr val="dk1"/>
                </a:solidFill>
                <a:latin typeface="Arial"/>
                <a:ea typeface="Arial"/>
                <a:cs typeface="Arial"/>
                <a:sym typeface="Arial"/>
              </a:rPr>
              <a:t>reffered</a:t>
            </a:r>
            <a:r>
              <a:rPr lang="en-US" sz="3200" b="0" i="0" u="none" strike="noStrike" cap="none" dirty="0">
                <a:solidFill>
                  <a:schemeClr val="dk1"/>
                </a:solidFill>
                <a:latin typeface="Arial"/>
                <a:ea typeface="Arial"/>
                <a:cs typeface="Arial"/>
                <a:sym typeface="Arial"/>
              </a:rPr>
              <a:t> as primitive constraint.</a:t>
            </a:r>
            <a:endParaRPr sz="32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A </a:t>
            </a:r>
            <a:r>
              <a:rPr lang="en-US" sz="3200" b="0" i="0" u="none" strike="noStrike" cap="none" dirty="0" err="1">
                <a:solidFill>
                  <a:schemeClr val="dk1"/>
                </a:solidFill>
                <a:latin typeface="Arial"/>
                <a:ea typeface="Arial"/>
                <a:cs typeface="Arial"/>
                <a:sym typeface="Arial"/>
              </a:rPr>
              <a:t>conjuction</a:t>
            </a:r>
            <a:r>
              <a:rPr lang="en-US" sz="3200" b="0" i="0" u="none" strike="noStrike" cap="none" dirty="0">
                <a:solidFill>
                  <a:schemeClr val="dk1"/>
                </a:solidFill>
                <a:latin typeface="Arial"/>
                <a:ea typeface="Arial"/>
                <a:cs typeface="Arial"/>
                <a:sym typeface="Arial"/>
              </a:rPr>
              <a:t> of primitive constraints is called as non-primitive constraints or generic constraints.</a:t>
            </a:r>
            <a:endParaRPr sz="32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None/>
            </a:pPr>
            <a:endParaRPr sz="32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The constraint problem can be </a:t>
            </a:r>
            <a:r>
              <a:rPr lang="en-US" sz="3200" b="0" i="0" u="none" strike="noStrike" cap="none" dirty="0" err="1">
                <a:solidFill>
                  <a:schemeClr val="dk1"/>
                </a:solidFill>
                <a:latin typeface="Arial"/>
                <a:ea typeface="Arial"/>
                <a:cs typeface="Arial"/>
                <a:sym typeface="Arial"/>
              </a:rPr>
              <a:t>visualisec</a:t>
            </a:r>
            <a:r>
              <a:rPr lang="en-US" sz="3200" b="0" i="0" u="none" strike="noStrike" cap="none" dirty="0">
                <a:solidFill>
                  <a:schemeClr val="dk1"/>
                </a:solidFill>
                <a:latin typeface="Arial"/>
                <a:ea typeface="Arial"/>
                <a:cs typeface="Arial"/>
                <a:sym typeface="Arial"/>
              </a:rPr>
              <a:t> as a constraint graph.</a:t>
            </a:r>
            <a:endParaRPr sz="32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nodes represents the groups and the arcs define the constraint</a:t>
            </a:r>
            <a:endParaRPr sz="32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One of the prime benefits is the easier representation of problem in the form of a standard pattern.</a:t>
            </a:r>
            <a:endParaRPr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307579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88"/>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dirty="0">
                <a:solidFill>
                  <a:schemeClr val="dk1"/>
                </a:solidFill>
                <a:latin typeface="Arial"/>
                <a:ea typeface="Arial"/>
                <a:cs typeface="Arial"/>
                <a:sym typeface="Arial"/>
              </a:rPr>
              <a:t>CSP as a Search Problem</a:t>
            </a:r>
            <a:endParaRPr dirty="0"/>
          </a:p>
        </p:txBody>
      </p:sp>
      <p:sp>
        <p:nvSpPr>
          <p:cNvPr id="718" name="Google Shape;718;p88"/>
          <p:cNvSpPr txBox="1">
            <a:spLocks noGrp="1"/>
          </p:cNvSpPr>
          <p:nvPr>
            <p:ph type="body" idx="1"/>
          </p:nvPr>
        </p:nvSpPr>
        <p:spPr>
          <a:xfrm>
            <a:off x="609600" y="908050"/>
            <a:ext cx="10972800" cy="59499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Initial state:</a:t>
            </a:r>
            <a:endParaRPr sz="3200" b="0" i="0" u="none" strike="noStrike" cap="none" dirty="0">
              <a:solidFill>
                <a:schemeClr val="dk1"/>
              </a:solidFill>
              <a:latin typeface="Arial"/>
              <a:ea typeface="Arial"/>
              <a:cs typeface="Arial"/>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 – all variables are unassigned</a:t>
            </a:r>
            <a:endParaRPr sz="28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Successor function:</a:t>
            </a:r>
            <a:endParaRPr sz="3200" b="0" i="0" u="none" strike="noStrike" cap="none" dirty="0">
              <a:solidFill>
                <a:schemeClr val="dk1"/>
              </a:solidFill>
              <a:latin typeface="Arial"/>
              <a:ea typeface="Arial"/>
              <a:cs typeface="Arial"/>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a value is assigned to one of the unassigned variables with no conflict</a:t>
            </a:r>
            <a:endParaRPr sz="28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Goal test:</a:t>
            </a:r>
            <a:endParaRPr sz="3200" b="0" i="0" u="none" strike="noStrike" cap="none" dirty="0">
              <a:solidFill>
                <a:schemeClr val="dk1"/>
              </a:solidFill>
              <a:latin typeface="Arial"/>
              <a:ea typeface="Arial"/>
              <a:cs typeface="Arial"/>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a complete assignment</a:t>
            </a:r>
            <a:endParaRPr sz="28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Path cost:</a:t>
            </a:r>
            <a:endParaRPr sz="3200" b="0" i="0" u="none" strike="noStrike" cap="none" dirty="0">
              <a:solidFill>
                <a:schemeClr val="dk1"/>
              </a:solidFill>
              <a:latin typeface="Arial"/>
              <a:ea typeface="Arial"/>
              <a:cs typeface="Arial"/>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a constant cost for each step</a:t>
            </a:r>
            <a:endParaRPr sz="28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Solution appears at depth n if there are n variables</a:t>
            </a:r>
            <a:endParaRPr sz="3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dirty="0">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9347186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89"/>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724" name="Google Shape;724;p89"/>
          <p:cNvPicPr preferRelativeResize="0">
            <a:picLocks noGrp="1"/>
          </p:cNvPicPr>
          <p:nvPr>
            <p:ph type="body" idx="1"/>
          </p:nvPr>
        </p:nvPicPr>
        <p:blipFill rotWithShape="1">
          <a:blip r:embed="rId3">
            <a:alphaModFix/>
          </a:blip>
          <a:srcRect/>
          <a:stretch/>
        </p:blipFill>
        <p:spPr>
          <a:xfrm>
            <a:off x="735012" y="773112"/>
            <a:ext cx="10972800" cy="5637212"/>
          </a:xfrm>
          <a:prstGeom prst="rect">
            <a:avLst/>
          </a:prstGeom>
          <a:noFill/>
          <a:ln>
            <a:noFill/>
          </a:ln>
        </p:spPr>
      </p:pic>
      <p:pic>
        <p:nvPicPr>
          <p:cNvPr id="725" name="Google Shape;725;p89"/>
          <p:cNvPicPr preferRelativeResize="0"/>
          <p:nvPr/>
        </p:nvPicPr>
        <p:blipFill rotWithShape="1">
          <a:blip r:embed="rId4">
            <a:alphaModFix/>
          </a:blip>
          <a:srcRect/>
          <a:stretch/>
        </p:blipFill>
        <p:spPr>
          <a:xfrm>
            <a:off x="9251950" y="5437187"/>
            <a:ext cx="215900" cy="100012"/>
          </a:xfrm>
          <a:prstGeom prst="rect">
            <a:avLst/>
          </a:prstGeom>
          <a:noFill/>
          <a:ln>
            <a:noFill/>
          </a:ln>
        </p:spPr>
      </p:pic>
      <p:pic>
        <p:nvPicPr>
          <p:cNvPr id="726" name="Google Shape;726;p89"/>
          <p:cNvPicPr preferRelativeResize="0"/>
          <p:nvPr/>
        </p:nvPicPr>
        <p:blipFill rotWithShape="1">
          <a:blip r:embed="rId5">
            <a:alphaModFix/>
          </a:blip>
          <a:srcRect/>
          <a:stretch/>
        </p:blipFill>
        <p:spPr>
          <a:xfrm>
            <a:off x="7439025" y="5740400"/>
            <a:ext cx="269875" cy="161925"/>
          </a:xfrm>
          <a:prstGeom prst="rect">
            <a:avLst/>
          </a:prstGeom>
          <a:noFill/>
          <a:ln>
            <a:no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360077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90"/>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732" name="Google Shape;732;p90"/>
          <p:cNvPicPr preferRelativeResize="0">
            <a:picLocks noGrp="1"/>
          </p:cNvPicPr>
          <p:nvPr>
            <p:ph type="body" idx="1"/>
          </p:nvPr>
        </p:nvPicPr>
        <p:blipFill rotWithShape="1">
          <a:blip r:embed="rId3">
            <a:alphaModFix/>
          </a:blip>
          <a:srcRect/>
          <a:stretch/>
        </p:blipFill>
        <p:spPr>
          <a:xfrm>
            <a:off x="609600" y="125186"/>
            <a:ext cx="10972800" cy="6226175"/>
          </a:xfrm>
          <a:prstGeom prst="rect">
            <a:avLst/>
          </a:prstGeom>
          <a:noFill/>
          <a:ln>
            <a:noFill/>
          </a:ln>
        </p:spPr>
      </p:pic>
      <p:pic>
        <p:nvPicPr>
          <p:cNvPr id="733" name="Google Shape;733;p90"/>
          <p:cNvPicPr preferRelativeResize="0"/>
          <p:nvPr/>
        </p:nvPicPr>
        <p:blipFill rotWithShape="1">
          <a:blip r:embed="rId4">
            <a:alphaModFix/>
          </a:blip>
          <a:srcRect/>
          <a:stretch/>
        </p:blipFill>
        <p:spPr>
          <a:xfrm>
            <a:off x="9493250" y="5008562"/>
            <a:ext cx="31750" cy="19050"/>
          </a:xfrm>
          <a:prstGeom prst="rect">
            <a:avLst/>
          </a:prstGeom>
          <a:noFill/>
          <a:ln>
            <a:noFill/>
          </a:ln>
        </p:spPr>
      </p:pic>
      <p:pic>
        <p:nvPicPr>
          <p:cNvPr id="734" name="Google Shape;734;p90"/>
          <p:cNvPicPr preferRelativeResize="0"/>
          <p:nvPr/>
        </p:nvPicPr>
        <p:blipFill rotWithShape="1">
          <a:blip r:embed="rId5">
            <a:alphaModFix/>
          </a:blip>
          <a:srcRect/>
          <a:stretch/>
        </p:blipFill>
        <p:spPr>
          <a:xfrm>
            <a:off x="9502775" y="4794250"/>
            <a:ext cx="127000" cy="225425"/>
          </a:xfrm>
          <a:prstGeom prst="rect">
            <a:avLst/>
          </a:prstGeom>
          <a:noFill/>
          <a:ln>
            <a:noFill/>
          </a:ln>
        </p:spPr>
      </p:pic>
      <p:pic>
        <p:nvPicPr>
          <p:cNvPr id="735" name="Google Shape;735;p90"/>
          <p:cNvPicPr preferRelativeResize="0"/>
          <p:nvPr/>
        </p:nvPicPr>
        <p:blipFill rotWithShape="1">
          <a:blip r:embed="rId6">
            <a:alphaModFix/>
          </a:blip>
          <a:srcRect/>
          <a:stretch/>
        </p:blipFill>
        <p:spPr>
          <a:xfrm>
            <a:off x="10029825" y="3705225"/>
            <a:ext cx="90487" cy="331787"/>
          </a:xfrm>
          <a:prstGeom prst="rect">
            <a:avLst/>
          </a:prstGeom>
          <a:noFill/>
          <a:ln>
            <a:noFill/>
          </a:ln>
        </p:spPr>
      </p:pic>
      <p:pic>
        <p:nvPicPr>
          <p:cNvPr id="736" name="Google Shape;736;p90"/>
          <p:cNvPicPr preferRelativeResize="0"/>
          <p:nvPr/>
        </p:nvPicPr>
        <p:blipFill rotWithShape="1">
          <a:blip r:embed="rId7">
            <a:alphaModFix/>
          </a:blip>
          <a:srcRect/>
          <a:stretch/>
        </p:blipFill>
        <p:spPr>
          <a:xfrm>
            <a:off x="10010775" y="3962400"/>
            <a:ext cx="47625" cy="111125"/>
          </a:xfrm>
          <a:prstGeom prst="rect">
            <a:avLst/>
          </a:prstGeom>
          <a:noFill/>
          <a:ln>
            <a:noFill/>
          </a:ln>
        </p:spPr>
      </p:pic>
      <p:pic>
        <p:nvPicPr>
          <p:cNvPr id="737" name="Google Shape;737;p90"/>
          <p:cNvPicPr preferRelativeResize="0"/>
          <p:nvPr/>
        </p:nvPicPr>
        <p:blipFill rotWithShape="1">
          <a:blip r:embed="rId8">
            <a:alphaModFix/>
          </a:blip>
          <a:srcRect/>
          <a:stretch/>
        </p:blipFill>
        <p:spPr>
          <a:xfrm>
            <a:off x="9894887" y="3917950"/>
            <a:ext cx="180975" cy="198437"/>
          </a:xfrm>
          <a:prstGeom prst="rect">
            <a:avLst/>
          </a:prstGeom>
          <a:noFill/>
          <a:ln>
            <a:noFill/>
          </a:ln>
        </p:spPr>
      </p:pic>
      <p:pic>
        <p:nvPicPr>
          <p:cNvPr id="738" name="Google Shape;738;p90"/>
          <p:cNvPicPr preferRelativeResize="0"/>
          <p:nvPr/>
        </p:nvPicPr>
        <p:blipFill rotWithShape="1">
          <a:blip r:embed="rId9">
            <a:alphaModFix/>
          </a:blip>
          <a:srcRect/>
          <a:stretch/>
        </p:blipFill>
        <p:spPr>
          <a:xfrm>
            <a:off x="9556750" y="4213225"/>
            <a:ext cx="250825" cy="180975"/>
          </a:xfrm>
          <a:prstGeom prst="rect">
            <a:avLst/>
          </a:prstGeom>
          <a:noFill/>
          <a:ln>
            <a:noFill/>
          </a:ln>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5886149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91"/>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744" name="Google Shape;744;p91"/>
          <p:cNvPicPr preferRelativeResize="0">
            <a:picLocks noGrp="1"/>
          </p:cNvPicPr>
          <p:nvPr>
            <p:ph type="body" idx="1"/>
          </p:nvPr>
        </p:nvPicPr>
        <p:blipFill rotWithShape="1">
          <a:blip r:embed="rId3">
            <a:alphaModFix/>
          </a:blip>
          <a:srcRect/>
          <a:stretch/>
        </p:blipFill>
        <p:spPr>
          <a:xfrm>
            <a:off x="433387" y="125186"/>
            <a:ext cx="11149012" cy="6297612"/>
          </a:xfrm>
          <a:prstGeom prst="rect">
            <a:avLst/>
          </a:prstGeom>
          <a:noFill/>
          <a:ln>
            <a:noFill/>
          </a:ln>
        </p:spPr>
      </p:pic>
      <p:pic>
        <p:nvPicPr>
          <p:cNvPr id="745" name="Google Shape;745;p91"/>
          <p:cNvPicPr preferRelativeResize="0"/>
          <p:nvPr/>
        </p:nvPicPr>
        <p:blipFill rotWithShape="1">
          <a:blip r:embed="rId4">
            <a:alphaModFix/>
          </a:blip>
          <a:srcRect/>
          <a:stretch/>
        </p:blipFill>
        <p:spPr>
          <a:xfrm>
            <a:off x="11387137" y="4954587"/>
            <a:ext cx="30162" cy="19050"/>
          </a:xfrm>
          <a:prstGeom prst="rect">
            <a:avLst/>
          </a:prstGeom>
          <a:noFill/>
          <a:ln>
            <a:noFill/>
          </a:ln>
        </p:spPr>
      </p:pic>
      <p:pic>
        <p:nvPicPr>
          <p:cNvPr id="746" name="Google Shape;746;p91"/>
          <p:cNvPicPr preferRelativeResize="0"/>
          <p:nvPr/>
        </p:nvPicPr>
        <p:blipFill rotWithShape="1">
          <a:blip r:embed="rId5">
            <a:alphaModFix/>
          </a:blip>
          <a:srcRect/>
          <a:stretch/>
        </p:blipFill>
        <p:spPr>
          <a:xfrm>
            <a:off x="11350625" y="4937125"/>
            <a:ext cx="31750" cy="19050"/>
          </a:xfrm>
          <a:prstGeom prst="rect">
            <a:avLst/>
          </a:prstGeom>
          <a:noFill/>
          <a:ln>
            <a:noFill/>
          </a:ln>
        </p:spPr>
      </p:pic>
      <p:pic>
        <p:nvPicPr>
          <p:cNvPr id="747" name="Google Shape;747;p91"/>
          <p:cNvPicPr preferRelativeResize="0"/>
          <p:nvPr/>
        </p:nvPicPr>
        <p:blipFill rotWithShape="1">
          <a:blip r:embed="rId6">
            <a:alphaModFix/>
          </a:blip>
          <a:srcRect/>
          <a:stretch/>
        </p:blipFill>
        <p:spPr>
          <a:xfrm>
            <a:off x="7277100" y="3632200"/>
            <a:ext cx="3208337" cy="2725737"/>
          </a:xfrm>
          <a:prstGeom prst="rect">
            <a:avLst/>
          </a:prstGeom>
          <a:noFill/>
          <a:ln>
            <a:noFill/>
          </a:ln>
        </p:spPr>
      </p:pic>
      <p:pic>
        <p:nvPicPr>
          <p:cNvPr id="748" name="Google Shape;748;p91"/>
          <p:cNvPicPr preferRelativeResize="0"/>
          <p:nvPr/>
        </p:nvPicPr>
        <p:blipFill rotWithShape="1">
          <a:blip r:embed="rId7">
            <a:alphaModFix/>
          </a:blip>
          <a:srcRect/>
          <a:stretch/>
        </p:blipFill>
        <p:spPr>
          <a:xfrm>
            <a:off x="7966075" y="2971800"/>
            <a:ext cx="3502025" cy="3492500"/>
          </a:xfrm>
          <a:prstGeom prst="rect">
            <a:avLst/>
          </a:prstGeom>
          <a:noFill/>
          <a:ln>
            <a:noFill/>
          </a:ln>
        </p:spPr>
      </p:pic>
      <p:pic>
        <p:nvPicPr>
          <p:cNvPr id="749" name="Google Shape;749;p91"/>
          <p:cNvPicPr preferRelativeResize="0"/>
          <p:nvPr/>
        </p:nvPicPr>
        <p:blipFill rotWithShape="1">
          <a:blip r:embed="rId8">
            <a:alphaModFix/>
          </a:blip>
          <a:srcRect/>
          <a:stretch/>
        </p:blipFill>
        <p:spPr>
          <a:xfrm>
            <a:off x="3848100" y="60325"/>
            <a:ext cx="385762" cy="993775"/>
          </a:xfrm>
          <a:prstGeom prst="rect">
            <a:avLst/>
          </a:prstGeom>
          <a:noFill/>
          <a:ln>
            <a:noFill/>
          </a:ln>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645126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92"/>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755" name="Google Shape;755;p92"/>
          <p:cNvPicPr preferRelativeResize="0">
            <a:picLocks noGrp="1"/>
          </p:cNvPicPr>
          <p:nvPr>
            <p:ph type="body" idx="1"/>
          </p:nvPr>
        </p:nvPicPr>
        <p:blipFill rotWithShape="1">
          <a:blip r:embed="rId3">
            <a:alphaModFix/>
          </a:blip>
          <a:srcRect/>
          <a:stretch/>
        </p:blipFill>
        <p:spPr>
          <a:xfrm>
            <a:off x="609600" y="125186"/>
            <a:ext cx="10972800" cy="6015037"/>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543833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93"/>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Backtracking Search for CSP</a:t>
            </a:r>
            <a:endParaRPr/>
          </a:p>
        </p:txBody>
      </p:sp>
      <p:sp>
        <p:nvSpPr>
          <p:cNvPr id="761" name="Google Shape;761;p93"/>
          <p:cNvSpPr txBox="1">
            <a:spLocks noGrp="1"/>
          </p:cNvSpPr>
          <p:nvPr>
            <p:ph type="body" idx="1"/>
          </p:nvPr>
        </p:nvSpPr>
        <p:spPr>
          <a:xfrm>
            <a:off x="609600" y="947737"/>
            <a:ext cx="9803642" cy="566578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b="0" i="0" u="none" strike="noStrike" cap="none" dirty="0">
                <a:solidFill>
                  <a:schemeClr val="dk1"/>
                </a:solidFill>
                <a:latin typeface="Arial"/>
                <a:ea typeface="Arial"/>
                <a:cs typeface="Arial"/>
                <a:sym typeface="Arial"/>
              </a:rPr>
              <a:t>Assignment of value to any additional variable within constraint can generate a legal state (Leads to successor state in search tree).</a:t>
            </a:r>
            <a:endParaRPr sz="2400" dirty="0"/>
          </a:p>
          <a:p>
            <a:pPr marL="342900" marR="0" lvl="0" indent="-342900" algn="just" rtl="0">
              <a:lnSpc>
                <a:spcPct val="100000"/>
              </a:lnSpc>
              <a:spcBef>
                <a:spcPts val="640"/>
              </a:spcBef>
              <a:spcAft>
                <a:spcPts val="0"/>
              </a:spcAft>
              <a:buClr>
                <a:schemeClr val="dk1"/>
              </a:buClr>
              <a:buSzPts val="3200"/>
              <a:buFont typeface="Arial"/>
              <a:buChar char="•"/>
            </a:pPr>
            <a:r>
              <a:rPr lang="en-US" b="0" i="0" u="none" strike="noStrike" cap="none" dirty="0">
                <a:solidFill>
                  <a:schemeClr val="dk1"/>
                </a:solidFill>
                <a:latin typeface="Arial"/>
                <a:ea typeface="Arial"/>
                <a:cs typeface="Arial"/>
                <a:sym typeface="Arial"/>
              </a:rPr>
              <a:t>Nodes in a branch backtracks when there is no options are available.</a:t>
            </a:r>
            <a:endParaRPr sz="2400" dirty="0"/>
          </a:p>
          <a:p>
            <a:pPr marL="342900" marR="0" lvl="0" indent="-342900" algn="just" rtl="0">
              <a:lnSpc>
                <a:spcPct val="100000"/>
              </a:lnSpc>
              <a:spcBef>
                <a:spcPts val="640"/>
              </a:spcBef>
              <a:spcAft>
                <a:spcPts val="0"/>
              </a:spcAft>
              <a:buClr>
                <a:schemeClr val="dk1"/>
              </a:buClr>
              <a:buSzPts val="3200"/>
              <a:buFont typeface="Arial"/>
              <a:buChar char="•"/>
            </a:pPr>
            <a:r>
              <a:rPr lang="en-US" b="0" i="0" u="none" strike="noStrike" cap="none" dirty="0">
                <a:solidFill>
                  <a:schemeClr val="dk1"/>
                </a:solidFill>
                <a:latin typeface="Arial"/>
                <a:ea typeface="Arial"/>
                <a:cs typeface="Arial"/>
                <a:sym typeface="Arial"/>
              </a:rPr>
              <a:t>Backtracking allows to go to the previous decision-making node to eliminate the invalid search space with respect to constraints.</a:t>
            </a:r>
            <a:endParaRPr sz="2400" dirty="0"/>
          </a:p>
          <a:p>
            <a:pPr marL="342900" marR="0" lvl="0" indent="-342900" algn="just" rtl="0">
              <a:lnSpc>
                <a:spcPct val="100000"/>
              </a:lnSpc>
              <a:spcBef>
                <a:spcPts val="640"/>
              </a:spcBef>
              <a:spcAft>
                <a:spcPts val="0"/>
              </a:spcAft>
              <a:buClr>
                <a:schemeClr val="dk1"/>
              </a:buClr>
              <a:buSzPts val="3200"/>
              <a:buFont typeface="Arial"/>
              <a:buChar char="•"/>
            </a:pPr>
            <a:r>
              <a:rPr lang="en-US" b="0" i="0" u="none" strike="noStrike" cap="none" dirty="0">
                <a:solidFill>
                  <a:schemeClr val="dk1"/>
                </a:solidFill>
                <a:latin typeface="Arial"/>
                <a:ea typeface="Arial"/>
                <a:cs typeface="Arial"/>
                <a:sym typeface="Arial"/>
              </a:rPr>
              <a:t>Heuristics plays a very important role here.</a:t>
            </a:r>
            <a:endParaRPr sz="2400" dirty="0"/>
          </a:p>
          <a:p>
            <a:pPr marL="342900" marR="0" lvl="0" indent="-342900" algn="just" rtl="0">
              <a:lnSpc>
                <a:spcPct val="100000"/>
              </a:lnSpc>
              <a:spcBef>
                <a:spcPts val="640"/>
              </a:spcBef>
              <a:spcAft>
                <a:spcPts val="0"/>
              </a:spcAft>
              <a:buClr>
                <a:schemeClr val="dk1"/>
              </a:buClr>
              <a:buSzPts val="3200"/>
              <a:buFont typeface="Arial"/>
              <a:buChar char="•"/>
            </a:pPr>
            <a:r>
              <a:rPr lang="en-US" b="0" i="0" u="none" strike="noStrike" cap="none" dirty="0">
                <a:solidFill>
                  <a:schemeClr val="dk1"/>
                </a:solidFill>
                <a:latin typeface="Arial"/>
                <a:ea typeface="Arial"/>
                <a:cs typeface="Arial"/>
                <a:sym typeface="Arial"/>
              </a:rPr>
              <a:t>If we are in position to determine which variables should be assigned next, then backtracking can be improved.</a:t>
            </a:r>
            <a:endParaRPr b="0" i="0" u="none" strike="noStrike" cap="none" dirty="0">
              <a:solidFill>
                <a:schemeClr val="dk1"/>
              </a:solidFill>
              <a:latin typeface="Arial"/>
              <a:ea typeface="Arial"/>
              <a:cs typeface="Arial"/>
              <a:sym typeface="Arial"/>
            </a:endParaRPr>
          </a:p>
          <a:p>
            <a:pPr marL="342900" marR="0" lvl="0" indent="-139700" algn="just" rtl="0">
              <a:lnSpc>
                <a:spcPct val="100000"/>
              </a:lnSpc>
              <a:spcBef>
                <a:spcPts val="640"/>
              </a:spcBef>
              <a:spcAft>
                <a:spcPts val="0"/>
              </a:spcAft>
              <a:buClr>
                <a:schemeClr val="dk1"/>
              </a:buClr>
              <a:buSzPts val="3200"/>
              <a:buFont typeface="Arial"/>
              <a:buNone/>
            </a:pPr>
            <a:endParaRPr b="0" i="0" u="none" strike="noStrike" cap="none" dirty="0">
              <a:solidFill>
                <a:schemeClr val="dk1"/>
              </a:solidFill>
              <a:latin typeface="Arial"/>
              <a:ea typeface="Arial"/>
              <a:cs typeface="Arial"/>
              <a:sym typeface="Arial"/>
            </a:endParaRPr>
          </a:p>
          <a:p>
            <a:pPr marL="342900" marR="0" lvl="0" indent="-139700" algn="just" rtl="0">
              <a:lnSpc>
                <a:spcPct val="100000"/>
              </a:lnSpc>
              <a:spcBef>
                <a:spcPts val="640"/>
              </a:spcBef>
              <a:spcAft>
                <a:spcPts val="0"/>
              </a:spcAft>
              <a:buClr>
                <a:schemeClr val="dk1"/>
              </a:buClr>
              <a:buSzPts val="3200"/>
              <a:buFont typeface="Arial"/>
              <a:buNone/>
            </a:pPr>
            <a:endParaRPr b="0" i="0" u="none" strike="noStrike" cap="none" dirty="0">
              <a:solidFill>
                <a:schemeClr val="dk1"/>
              </a:solidFill>
              <a:latin typeface="Arial"/>
              <a:ea typeface="Arial"/>
              <a:cs typeface="Arial"/>
              <a:sym typeface="Arial"/>
            </a:endParaRPr>
          </a:p>
          <a:p>
            <a:pPr marL="342900" marR="0" lvl="0" indent="-139700" algn="just" rtl="0">
              <a:lnSpc>
                <a:spcPct val="100000"/>
              </a:lnSpc>
              <a:spcBef>
                <a:spcPts val="640"/>
              </a:spcBef>
              <a:spcAft>
                <a:spcPts val="0"/>
              </a:spcAft>
              <a:buClr>
                <a:schemeClr val="dk1"/>
              </a:buClr>
              <a:buSzPts val="3200"/>
              <a:buFont typeface="Arial"/>
              <a:buNone/>
            </a:pPr>
            <a:endParaRPr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b="0" i="0" u="none" strike="noStrike" cap="none" dirty="0">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09704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94"/>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767" name="Google Shape;767;p94"/>
          <p:cNvPicPr preferRelativeResize="0">
            <a:picLocks noGrp="1"/>
          </p:cNvPicPr>
          <p:nvPr>
            <p:ph type="body" idx="1"/>
          </p:nvPr>
        </p:nvPicPr>
        <p:blipFill rotWithShape="1">
          <a:blip r:embed="rId3">
            <a:alphaModFix/>
          </a:blip>
          <a:srcRect/>
          <a:stretch/>
        </p:blipFill>
        <p:spPr>
          <a:xfrm>
            <a:off x="2765425" y="125186"/>
            <a:ext cx="6537325" cy="6330950"/>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01232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3"/>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Well-Structured Problems</a:t>
            </a:r>
            <a:endParaRPr/>
          </a:p>
        </p:txBody>
      </p:sp>
      <p:sp>
        <p:nvSpPr>
          <p:cNvPr id="229" name="Google Shape;229;p23"/>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Well-Structured Problems-Commonly faced problems during day to day life.</a:t>
            </a:r>
            <a:endParaRPr sz="3200" b="0" i="0" u="none" strike="noStrike" cap="none">
              <a:solidFill>
                <a:schemeClr val="dk1"/>
              </a:solidFill>
              <a:latin typeface="Arial"/>
              <a:ea typeface="Arial"/>
              <a:cs typeface="Arial"/>
              <a:sym typeface="Arial"/>
            </a:endParaRPr>
          </a:p>
          <a:p>
            <a:pPr marL="457200" marR="0" lvl="0" indent="-457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Well-structured problems are those in which the initial state, goal state, and constraints are clearly defined.</a:t>
            </a:r>
            <a:endParaRPr sz="3200" b="0" i="0" u="none" strike="noStrike" cap="none">
              <a:solidFill>
                <a:schemeClr val="dk1"/>
              </a:solidFill>
              <a:latin typeface="Arial"/>
              <a:ea typeface="Arial"/>
              <a:cs typeface="Arial"/>
              <a:sym typeface="Arial"/>
            </a:endParaRPr>
          </a:p>
          <a:p>
            <a:pPr marL="457200" marR="0" lvl="0" indent="-457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eg:- Solving quadratic equation to find the value of X</a:t>
            </a:r>
            <a:endParaRPr sz="3200" b="0" i="0" u="none" strike="noStrike" cap="none">
              <a:solidFill>
                <a:schemeClr val="dk1"/>
              </a:solidFill>
              <a:latin typeface="Arial"/>
              <a:ea typeface="Arial"/>
              <a:cs typeface="Arial"/>
              <a:sym typeface="Arial"/>
            </a:endParaRPr>
          </a:p>
          <a:p>
            <a:pPr marL="457200" marR="0" lvl="0" indent="-25400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6445224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95"/>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Role of Heuristic</a:t>
            </a:r>
            <a:endParaRPr/>
          </a:p>
        </p:txBody>
      </p:sp>
      <p:sp>
        <p:nvSpPr>
          <p:cNvPr id="773" name="Google Shape;773;p95"/>
          <p:cNvSpPr txBox="1">
            <a:spLocks noGrp="1"/>
          </p:cNvSpPr>
          <p:nvPr>
            <p:ph type="body" idx="1"/>
          </p:nvPr>
        </p:nvSpPr>
        <p:spPr>
          <a:xfrm>
            <a:off x="609600" y="769937"/>
            <a:ext cx="10972800" cy="531653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Heuristics help in deciding the initial state as well as subsequent selected states.</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Selection of a variable with minimum number of possible values can help in simplifying the search.</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This is called as Minimum Remaining Values Heuristic (MRV) or Most Constraint Variable Heuristic.</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The notion of selection is to detect a failure at an early stage.</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It restricts the most search which ends up in same variable (which would make the backtracking </a:t>
            </a:r>
            <a:r>
              <a:rPr lang="en-US" sz="3200" b="0" i="0" u="none" strike="noStrike" cap="none" dirty="0" err="1">
                <a:solidFill>
                  <a:schemeClr val="dk1"/>
                </a:solidFill>
                <a:latin typeface="Arial"/>
                <a:ea typeface="Arial"/>
                <a:cs typeface="Arial"/>
                <a:sym typeface="Arial"/>
              </a:rPr>
              <a:t>ineffecctive</a:t>
            </a:r>
            <a:r>
              <a:rPr lang="en-US" sz="3200" b="0" i="0" u="none" strike="noStrike" cap="none" dirty="0">
                <a:solidFill>
                  <a:schemeClr val="dk1"/>
                </a:solidFill>
                <a:latin typeface="Arial"/>
                <a:ea typeface="Arial"/>
                <a:cs typeface="Arial"/>
                <a:sym typeface="Arial"/>
              </a:rPr>
              <a:t>).                  </a:t>
            </a:r>
            <a:endParaR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7909884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96"/>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sp>
        <p:nvSpPr>
          <p:cNvPr id="779" name="Google Shape;779;p96"/>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MRV cannot have hold on initial selection process.</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Node with maximum constraint is selected over other unassigned variables - Degree Heuristics.</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By degree heuristics, branching factor cannot be reduced.</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Selection of variables are considered not the values for it.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So, the order in which the values of particular variable can be arranged is tackled by least constraining value heuristic.</a:t>
            </a:r>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9623048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97"/>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ForwardChecking</a:t>
            </a:r>
            <a:endParaRPr/>
          </a:p>
        </p:txBody>
      </p:sp>
      <p:sp>
        <p:nvSpPr>
          <p:cNvPr id="785" name="Google Shape;785;p97"/>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To understand the forward checking, we shall see 4 Queens problem.</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If an arrangement on the board of a queen x, hampers the position of queens x+1, then this forward check ensures that the queen x should not be placed at the selected position and a new position is to be looked upon.</a:t>
            </a:r>
            <a:endParaR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5197572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98"/>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791" name="Google Shape;791;p98"/>
          <p:cNvPicPr preferRelativeResize="0">
            <a:picLocks noGrp="1"/>
          </p:cNvPicPr>
          <p:nvPr>
            <p:ph type="body" idx="1"/>
          </p:nvPr>
        </p:nvPicPr>
        <p:blipFill rotWithShape="1">
          <a:blip r:embed="rId3">
            <a:alphaModFix/>
          </a:blip>
          <a:srcRect/>
          <a:stretch/>
        </p:blipFill>
        <p:spPr>
          <a:xfrm>
            <a:off x="2346325" y="125186"/>
            <a:ext cx="7832725" cy="6291262"/>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9881271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9"/>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sp>
        <p:nvSpPr>
          <p:cNvPr id="797" name="Google Shape;797;p99"/>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Q1 and Q2 are placed in row1 and 2 in the left sub-tree, so, search is halted, since No positions are left for Q3 and Q4.</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Forward Checking keeps track of the next moves that are available for the unassigned variables.</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The search will be terminated when there is no legal move available for the unassigned variables.</a:t>
            </a:r>
            <a:endParaR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0549692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00"/>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dirty="0">
                <a:solidFill>
                  <a:schemeClr val="dk1"/>
                </a:solidFill>
                <a:latin typeface="Arial"/>
                <a:ea typeface="Arial"/>
                <a:cs typeface="Arial"/>
                <a:sym typeface="Arial"/>
              </a:rPr>
              <a:t>Constraint Propagation</a:t>
            </a:r>
            <a:endParaRPr dirty="0"/>
          </a:p>
        </p:txBody>
      </p:sp>
      <p:sp>
        <p:nvSpPr>
          <p:cNvPr id="803" name="Google Shape;803;p100"/>
          <p:cNvSpPr txBox="1">
            <a:spLocks noGrp="1"/>
          </p:cNvSpPr>
          <p:nvPr>
            <p:ph type="body" idx="1"/>
          </p:nvPr>
        </p:nvSpPr>
        <p:spPr>
          <a:xfrm>
            <a:off x="609600" y="1022350"/>
            <a:ext cx="10972800" cy="5105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There is no early detection of any termination/failure that would possible occur even though the information regarding the decision is propagated.</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Constraint should be propagated rather than the information.</a:t>
            </a:r>
            <a:endParaRPr dirty="0"/>
          </a:p>
        </p:txBody>
      </p:sp>
      <p:pic>
        <p:nvPicPr>
          <p:cNvPr id="804" name="Google Shape;804;p100"/>
          <p:cNvPicPr preferRelativeResize="0"/>
          <p:nvPr/>
        </p:nvPicPr>
        <p:blipFill rotWithShape="1">
          <a:blip r:embed="rId3">
            <a:alphaModFix/>
          </a:blip>
          <a:srcRect/>
          <a:stretch/>
        </p:blipFill>
        <p:spPr>
          <a:xfrm>
            <a:off x="301625" y="3862387"/>
            <a:ext cx="11588750" cy="2743200"/>
          </a:xfrm>
          <a:prstGeom prst="rect">
            <a:avLst/>
          </a:prstGeom>
          <a:noFill/>
          <a:ln>
            <a:no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3665367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01"/>
          <p:cNvSpPr txBox="1">
            <a:spLocks noGrp="1"/>
          </p:cNvSpPr>
          <p:nvPr>
            <p:ph type="body" idx="1"/>
          </p:nvPr>
        </p:nvSpPr>
        <p:spPr>
          <a:xfrm>
            <a:off x="609600" y="539750"/>
            <a:ext cx="10972800" cy="599757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Step 2 shows the consistency propagated from </a:t>
            </a:r>
            <a:r>
              <a:rPr lang="en-US" sz="3200" b="0" i="0" u="none" strike="noStrike" cap="none" dirty="0" err="1">
                <a:solidFill>
                  <a:schemeClr val="dk1"/>
                </a:solidFill>
                <a:latin typeface="Arial"/>
                <a:ea typeface="Arial"/>
                <a:cs typeface="Arial"/>
                <a:sym typeface="Arial"/>
              </a:rPr>
              <a:t>Dto</a:t>
            </a:r>
            <a:r>
              <a:rPr lang="en-US" sz="3200" b="0" i="0" u="none" strike="noStrike" cap="none" dirty="0">
                <a:solidFill>
                  <a:schemeClr val="dk1"/>
                </a:solidFill>
                <a:latin typeface="Arial"/>
                <a:ea typeface="Arial"/>
                <a:cs typeface="Arial"/>
                <a:sym typeface="Arial"/>
              </a:rPr>
              <a:t> B2</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Since D is can have only G value and B2 being adjacent to it, the arc is drawn.</a:t>
            </a:r>
            <a:endParaRPr dirty="0"/>
          </a:p>
          <a:p>
            <a:pPr marL="342900" marR="0" lvl="0" indent="-139700" algn="just" rtl="0">
              <a:lnSpc>
                <a:spcPct val="100000"/>
              </a:lnSpc>
              <a:spcBef>
                <a:spcPts val="640"/>
              </a:spcBef>
              <a:spcAft>
                <a:spcPts val="0"/>
              </a:spcAft>
              <a:buClr>
                <a:schemeClr val="dk1"/>
              </a:buClr>
              <a:buSzPts val="3200"/>
              <a:buFont typeface="Arial"/>
              <a:buNone/>
            </a:pPr>
            <a:endParaRPr sz="3200" b="0" i="0" u="none" strike="noStrike" cap="none" dirty="0">
              <a:solidFill>
                <a:schemeClr val="dk1"/>
              </a:solidFill>
              <a:latin typeface="Arial"/>
              <a:ea typeface="Arial"/>
              <a:cs typeface="Arial"/>
              <a:sym typeface="Arial"/>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strike="noStrike" cap="none" dirty="0">
              <a:solidFill>
                <a:schemeClr val="dk1"/>
              </a:solidFill>
              <a:latin typeface="Arial"/>
              <a:ea typeface="Arial"/>
              <a:cs typeface="Arial"/>
              <a:sym typeface="Arial"/>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strike="noStrike" cap="none" dirty="0">
              <a:solidFill>
                <a:schemeClr val="dk1"/>
              </a:solidFill>
              <a:latin typeface="Arial"/>
              <a:ea typeface="Arial"/>
              <a:cs typeface="Arial"/>
              <a:sym typeface="Arial"/>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strike="noStrike" cap="none" dirty="0">
              <a:solidFill>
                <a:schemeClr val="dk1"/>
              </a:solidFill>
              <a:latin typeface="Arial"/>
              <a:ea typeface="Arial"/>
              <a:cs typeface="Arial"/>
              <a:sym typeface="Arial"/>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Failure detection can take place at early stage</a:t>
            </a:r>
            <a:endParaRPr dirty="0"/>
          </a:p>
        </p:txBody>
      </p:sp>
      <p:pic>
        <p:nvPicPr>
          <p:cNvPr id="810" name="Google Shape;810;p101"/>
          <p:cNvPicPr preferRelativeResize="0"/>
          <p:nvPr/>
        </p:nvPicPr>
        <p:blipFill rotWithShape="1">
          <a:blip r:embed="rId3">
            <a:alphaModFix/>
          </a:blip>
          <a:srcRect/>
          <a:stretch/>
        </p:blipFill>
        <p:spPr>
          <a:xfrm>
            <a:off x="2528887" y="2822801"/>
            <a:ext cx="7300912" cy="1343025"/>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856097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2"/>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816" name="Google Shape;816;p102"/>
          <p:cNvPicPr preferRelativeResize="0">
            <a:picLocks noGrp="1"/>
          </p:cNvPicPr>
          <p:nvPr>
            <p:ph type="body" idx="1"/>
          </p:nvPr>
        </p:nvPicPr>
        <p:blipFill rotWithShape="1">
          <a:blip r:embed="rId3">
            <a:alphaModFix/>
          </a:blip>
          <a:srcRect/>
          <a:stretch/>
        </p:blipFill>
        <p:spPr>
          <a:xfrm>
            <a:off x="609600" y="125186"/>
            <a:ext cx="10972800" cy="6297612"/>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18759567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03"/>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dirty="0">
                <a:solidFill>
                  <a:schemeClr val="dk1"/>
                </a:solidFill>
                <a:latin typeface="Arial"/>
                <a:ea typeface="Arial"/>
                <a:cs typeface="Arial"/>
                <a:sym typeface="Arial"/>
              </a:rPr>
              <a:t>Intelligent Backtracking</a:t>
            </a:r>
            <a:endParaRPr dirty="0"/>
          </a:p>
        </p:txBody>
      </p:sp>
      <p:sp>
        <p:nvSpPr>
          <p:cNvPr id="822" name="Google Shape;822;p103"/>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Conflict set is maintained using forward checking and maintained.</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Considering the 4 Queens </a:t>
            </a:r>
            <a:r>
              <a:rPr lang="en-US" sz="3200" b="0" i="0" u="none" strike="noStrike" cap="none" dirty="0" err="1">
                <a:solidFill>
                  <a:schemeClr val="dk1"/>
                </a:solidFill>
                <a:latin typeface="Arial"/>
                <a:ea typeface="Arial"/>
                <a:cs typeface="Arial"/>
                <a:sym typeface="Arial"/>
              </a:rPr>
              <a:t>problem,Conict</a:t>
            </a:r>
            <a:r>
              <a:rPr lang="en-US" sz="3200" b="0" i="0" u="none" strike="noStrike" cap="none" dirty="0">
                <a:solidFill>
                  <a:schemeClr val="dk1"/>
                </a:solidFill>
                <a:latin typeface="Arial"/>
                <a:ea typeface="Arial"/>
                <a:cs typeface="Arial"/>
                <a:sym typeface="Arial"/>
              </a:rPr>
              <a:t> needs to be detected by the user of conflict set so that a backtrack can occur</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Backtracking with respect to the conflict set is called as conflict-directed </a:t>
            </a:r>
            <a:r>
              <a:rPr lang="en-US" sz="3200" b="0" i="0" u="none" strike="noStrike" cap="none" dirty="0" err="1">
                <a:solidFill>
                  <a:schemeClr val="dk1"/>
                </a:solidFill>
                <a:latin typeface="Arial"/>
                <a:ea typeface="Arial"/>
                <a:cs typeface="Arial"/>
                <a:sym typeface="Arial"/>
              </a:rPr>
              <a:t>backjumping</a:t>
            </a:r>
            <a:endParaRPr dirty="0"/>
          </a:p>
          <a:p>
            <a:pPr marL="342900" marR="0" lvl="0" indent="-342900" algn="just" rtl="0">
              <a:lnSpc>
                <a:spcPct val="100000"/>
              </a:lnSpc>
              <a:spcBef>
                <a:spcPts val="640"/>
              </a:spcBef>
              <a:spcAft>
                <a:spcPts val="0"/>
              </a:spcAft>
              <a:buClr>
                <a:schemeClr val="dk1"/>
              </a:buClr>
              <a:buSzPts val="3200"/>
              <a:buFont typeface="Arial"/>
              <a:buChar char="•"/>
            </a:pPr>
            <a:r>
              <a:rPr lang="en-US" sz="3200" b="0" i="0" u="none" strike="noStrike" cap="none" dirty="0" err="1">
                <a:solidFill>
                  <a:schemeClr val="dk1"/>
                </a:solidFill>
                <a:latin typeface="Arial"/>
                <a:ea typeface="Arial"/>
                <a:cs typeface="Arial"/>
                <a:sym typeface="Arial"/>
              </a:rPr>
              <a:t>Backjumping</a:t>
            </a:r>
            <a:r>
              <a:rPr lang="en-US" sz="3200" b="0" i="0" u="none" strike="noStrike" cap="none" dirty="0">
                <a:solidFill>
                  <a:schemeClr val="dk1"/>
                </a:solidFill>
                <a:latin typeface="Arial"/>
                <a:ea typeface="Arial"/>
                <a:cs typeface="Arial"/>
                <a:sym typeface="Arial"/>
              </a:rPr>
              <a:t>  approach can't actually restrict the earlier committed mistakes in some other branches</a:t>
            </a:r>
            <a:endParaR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546502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04"/>
          <p:cNvSpPr txBox="1">
            <a:spLocks noGrp="1"/>
          </p:cNvSpPr>
          <p:nvPr>
            <p:ph type="title"/>
          </p:nvPr>
        </p:nvSpPr>
        <p:spPr>
          <a:xfrm>
            <a:off x="609600" y="3137535"/>
            <a:ext cx="10972800" cy="582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trike="noStrike">
                <a:solidFill>
                  <a:srgbClr val="D5D5D5"/>
                </a:solidFill>
              </a:rPr>
              <a:t>THANK YOU....</a:t>
            </a:r>
            <a:endParaRPr strike="noStrike">
              <a:solidFill>
                <a:srgbClr val="D5D5D5"/>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59857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4"/>
          <p:cNvSpPr txBox="1">
            <a:spLocks noGrp="1"/>
          </p:cNvSpPr>
          <p:nvPr>
            <p:ph type="title"/>
          </p:nvPr>
        </p:nvSpPr>
        <p:spPr>
          <a:xfrm>
            <a:off x="609600" y="190500"/>
            <a:ext cx="10972800" cy="5826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1">
                <a:solidFill>
                  <a:schemeClr val="dk1"/>
                </a:solidFill>
                <a:latin typeface="Arial"/>
                <a:ea typeface="Arial"/>
                <a:cs typeface="Arial"/>
                <a:sym typeface="Arial"/>
              </a:rPr>
              <a:t>Ill-structured problems</a:t>
            </a:r>
            <a:endParaRPr/>
          </a:p>
        </p:txBody>
      </p:sp>
      <p:sp>
        <p:nvSpPr>
          <p:cNvPr id="235" name="Google Shape;235;p24"/>
          <p:cNvSpPr txBox="1">
            <a:spLocks noGrp="1"/>
          </p:cNvSpPr>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Ill-structured problems are ones students face routinely in everyday life. They include important social, political, economic, and scientific problems</a:t>
            </a:r>
            <a:endParaRPr sz="3200" b="0" i="0" u="none" strike="noStrike" cap="none">
              <a:solidFill>
                <a:schemeClr val="dk1"/>
              </a:solidFill>
              <a:latin typeface="Arial"/>
              <a:ea typeface="Arial"/>
              <a:cs typeface="Arial"/>
              <a:sym typeface="Arial"/>
            </a:endParaRPr>
          </a:p>
          <a:p>
            <a:pPr marL="457200" marR="0" lvl="0" indent="-45720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457200" marR="0" lvl="0" indent="-457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Ill-Structured Problems-Problems which do not yield a particular answer</a:t>
            </a:r>
            <a:endParaRPr sz="3200" b="0" i="0" u="none" strike="noStrike" cap="none">
              <a:solidFill>
                <a:schemeClr val="dk1"/>
              </a:solidFill>
              <a:latin typeface="Arial"/>
              <a:ea typeface="Arial"/>
              <a:cs typeface="Arial"/>
              <a:sym typeface="Arial"/>
            </a:endParaRPr>
          </a:p>
          <a:p>
            <a:pPr marL="457200" marR="0" lvl="0" indent="-25400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a:p>
            <a:pPr marL="457200" marR="0" lvl="0" indent="-457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.(eg:- Predicting how to dispose wet waste safely)</a:t>
            </a:r>
            <a:endParaRPr sz="3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8233" y="190500"/>
            <a:ext cx="1958400" cy="1162859"/>
          </a:xfrm>
          <a:prstGeom prst="rect">
            <a:avLst/>
          </a:prstGeom>
        </p:spPr>
      </p:pic>
      <p:sp>
        <p:nvSpPr>
          <p:cNvPr id="2" name="Footer Placeholder 1"/>
          <p:cNvSpPr>
            <a:spLocks noGrp="1"/>
          </p:cNvSpPr>
          <p:nvPr>
            <p:ph type="ftr" sz="quarter" idx="11"/>
          </p:nvPr>
        </p:nvSpPr>
        <p:spPr/>
        <p:txBody>
          <a:bodyPr/>
          <a:lstStyle/>
          <a:p>
            <a:r>
              <a:rPr lang="en-US"/>
              <a:t>Department of Computer Science and Engineering</a:t>
            </a:r>
            <a:endParaRPr lang="en-IN"/>
          </a:p>
        </p:txBody>
      </p:sp>
    </p:spTree>
    <p:extLst>
      <p:ext uri="{BB962C8B-B14F-4D97-AF65-F5344CB8AC3E}">
        <p14:creationId xmlns:p14="http://schemas.microsoft.com/office/powerpoint/2010/main" val="2746443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4311</Words>
  <Application>Microsoft Office PowerPoint</Application>
  <PresentationFormat>Widescreen</PresentationFormat>
  <Paragraphs>465</Paragraphs>
  <Slides>89</Slides>
  <Notes>88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Calibri Light</vt:lpstr>
      <vt:lpstr>Times New Roman</vt:lpstr>
      <vt:lpstr>Office Theme</vt:lpstr>
      <vt:lpstr> UNIT – 1 18CSC305J / ARTIFICIAL INTELLIGENCE</vt:lpstr>
      <vt:lpstr>AI Techniques</vt:lpstr>
      <vt:lpstr>Challenges of AI Techniques</vt:lpstr>
      <vt:lpstr>PowerPoint Presentation</vt:lpstr>
      <vt:lpstr>Characteristics of AI Techniques</vt:lpstr>
      <vt:lpstr>PowerPoint Presentation</vt:lpstr>
      <vt:lpstr>Problem Solving with AI</vt:lpstr>
      <vt:lpstr>Well-Structured Problems</vt:lpstr>
      <vt:lpstr>Ill-structured problems</vt:lpstr>
      <vt:lpstr>PowerPoint Presentation</vt:lpstr>
      <vt:lpstr>Difference between Well-Structured and III-Structured Problems</vt:lpstr>
      <vt:lpstr>PowerPoint Presentation</vt:lpstr>
      <vt:lpstr>AI Models</vt:lpstr>
      <vt:lpstr> Knowledge-Based Classification</vt:lpstr>
      <vt:lpstr>PowerPoint Presentation</vt:lpstr>
      <vt:lpstr>Feedback-Based Classification</vt:lpstr>
      <vt:lpstr>PowerPoint Presentation</vt:lpstr>
      <vt:lpstr>What is data acquisition in artificial intelligence?</vt:lpstr>
      <vt:lpstr>Data acquisition and learning aspects in AI</vt:lpstr>
      <vt:lpstr>Knowledge Discovery</vt:lpstr>
      <vt:lpstr>Computational Learning Theory(COLT)</vt:lpstr>
      <vt:lpstr>Neural and Evolutionary computation</vt:lpstr>
      <vt:lpstr>Intelligent Agent and Multi Agent System</vt:lpstr>
      <vt:lpstr>Multi perspective Integrated Intelligence</vt:lpstr>
      <vt:lpstr>Problem Solving</vt:lpstr>
      <vt:lpstr>Problem Solving Process</vt:lpstr>
      <vt:lpstr>Problem Solving Process</vt:lpstr>
      <vt:lpstr>PowerPoint Presentation</vt:lpstr>
      <vt:lpstr>General problem solving techniques</vt:lpstr>
      <vt:lpstr>Formulating Problems</vt:lpstr>
      <vt:lpstr>Problem Formulating steps</vt:lpstr>
      <vt:lpstr>PowerPoint Presentation</vt:lpstr>
      <vt:lpstr>Solution</vt:lpstr>
      <vt:lpstr>Algorithm</vt:lpstr>
      <vt:lpstr>PowerPoint Presentation</vt:lpstr>
      <vt:lpstr>Problem Types and Characteristics</vt:lpstr>
      <vt:lpstr>Problem Space and Search</vt:lpstr>
      <vt:lpstr>Informed Search</vt:lpstr>
      <vt:lpstr>Uninformed Search</vt:lpstr>
      <vt:lpstr>Issues in designing search problem</vt:lpstr>
      <vt:lpstr>Intelligent Agent</vt:lpstr>
      <vt:lpstr>PowerPoint Presentation</vt:lpstr>
      <vt:lpstr>Agent and Environment</vt:lpstr>
      <vt:lpstr>Agent Terminology</vt:lpstr>
      <vt:lpstr>What is Ideal Rational Agent?</vt:lpstr>
      <vt:lpstr>The Structure of Intelligent Agents</vt:lpstr>
      <vt:lpstr>PowerPoint Presentation</vt:lpstr>
      <vt:lpstr>Model Based Reflex Agents</vt:lpstr>
      <vt:lpstr>Goal Based Agents</vt:lpstr>
      <vt:lpstr>Utility Based Agents</vt:lpstr>
      <vt:lpstr>Flexibilty and Intelligent Agents</vt:lpstr>
      <vt:lpstr>PowerPoint Presentation</vt:lpstr>
      <vt:lpstr>Task Environment and its properties</vt:lpstr>
      <vt:lpstr>PowerPoint Presentation</vt:lpstr>
      <vt:lpstr>Environment Types</vt:lpstr>
      <vt:lpstr>PowerPoint Presentation</vt:lpstr>
      <vt:lpstr>PowerPoint Presentation</vt:lpstr>
      <vt:lpstr>Other aspects of Intelligent Agent</vt:lpstr>
      <vt:lpstr>Constraint satisfaction problems (CSP)</vt:lpstr>
      <vt:lpstr>PowerPoint Presentation</vt:lpstr>
      <vt:lpstr>Constraint</vt:lpstr>
      <vt:lpstr>Real-World CSPs</vt:lpstr>
      <vt:lpstr>Crypt Arithmetic Puzzles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Constraint Domain</vt:lpstr>
      <vt:lpstr>PowerPoint Presentation</vt:lpstr>
      <vt:lpstr>CSP as a Search Problem</vt:lpstr>
      <vt:lpstr>PowerPoint Presentation</vt:lpstr>
      <vt:lpstr>PowerPoint Presentation</vt:lpstr>
      <vt:lpstr>PowerPoint Presentation</vt:lpstr>
      <vt:lpstr>PowerPoint Presentation</vt:lpstr>
      <vt:lpstr>Backtracking Search for CSP</vt:lpstr>
      <vt:lpstr>PowerPoint Presentation</vt:lpstr>
      <vt:lpstr>Role of Heuristic</vt:lpstr>
      <vt:lpstr>PowerPoint Presentation</vt:lpstr>
      <vt:lpstr>ForwardChecking</vt:lpstr>
      <vt:lpstr>PowerPoint Presentation</vt:lpstr>
      <vt:lpstr>PowerPoint Presentation</vt:lpstr>
      <vt:lpstr>Constraint Propagation</vt:lpstr>
      <vt:lpstr>PowerPoint Presentation</vt:lpstr>
      <vt:lpstr>PowerPoint Presentation</vt:lpstr>
      <vt:lpstr>Intelligent Backtracking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Performance Prediction using Machine Learning</dc:title>
  <dc:creator>Ankit Thakur</dc:creator>
  <cp:lastModifiedBy>swathi.rajstar@gmail.com</cp:lastModifiedBy>
  <cp:revision>41</cp:revision>
  <dcterms:created xsi:type="dcterms:W3CDTF">2021-03-05T13:26:00Z</dcterms:created>
  <dcterms:modified xsi:type="dcterms:W3CDTF">2023-01-31T04:57:37Z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F5252979D2F741EB996FD359249F9A50</vt:lpwstr>
  </property>
  <property fmtid="{D5CDD505-2E9C-101B-9397-08002B2CF9AE}" pid="3" name="KSOProductBuildVer">
    <vt:lpwstr>1033-11.2.0.11029</vt:lpwstr>
  </property>
</Properties>
</file>